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embeddedFontLst>
    <p:embeddedFont>
      <p:font typeface="Playfair Display"/>
      <p:regular r:id="rId50"/>
      <p:bold r:id="rId51"/>
      <p:italic r:id="rId52"/>
      <p:boldItalic r:id="rId53"/>
    </p:embeddedFont>
    <p:embeddedFont>
      <p:font typeface="Montserrat"/>
      <p:regular r:id="rId54"/>
      <p:bold r:id="rId55"/>
      <p:italic r:id="rId56"/>
      <p:boldItalic r:id="rId57"/>
    </p:embeddedFont>
    <p:embeddedFont>
      <p:font typeface="Oswald"/>
      <p:regular r:id="rId58"/>
      <p:bold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layfairDisplay-bold.fntdata"/><Relationship Id="rId50" Type="http://schemas.openxmlformats.org/officeDocument/2006/relationships/font" Target="fonts/PlayfairDisplay-regular.fntdata"/><Relationship Id="rId53" Type="http://schemas.openxmlformats.org/officeDocument/2006/relationships/font" Target="fonts/PlayfairDisplay-boldItalic.fntdata"/><Relationship Id="rId52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bold.fntdata"/><Relationship Id="rId10" Type="http://schemas.openxmlformats.org/officeDocument/2006/relationships/slide" Target="slides/slide5.xml"/><Relationship Id="rId54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57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59" Type="http://schemas.openxmlformats.org/officeDocument/2006/relationships/font" Target="fonts/Oswald-bold.fntdata"/><Relationship Id="rId14" Type="http://schemas.openxmlformats.org/officeDocument/2006/relationships/slide" Target="slides/slide9.xml"/><Relationship Id="rId58" Type="http://schemas.openxmlformats.org/officeDocument/2006/relationships/font" Target="fonts/Oswald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6a247d371_4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6a247d371_4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6a247d371_4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6a247d371_4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a247d371_4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6a247d371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a247d371_4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a247d371_4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6a247d371_4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6a247d371_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6a247d371_4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6a247d371_4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6a247d371_4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6a247d371_4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6a247d371_4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6a247d371_4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6a247d371_4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6a247d371_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6a247d371_4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6a247d371_4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6a247d371_4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6a247d37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6a247d371_4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6a247d371_4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6a247d371_4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6a247d371_4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6a247d371_4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6a247d371_4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6a247d371_4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6a247d371_4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2121ac86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2121ac86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2121ac86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2121ac86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27ad2297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27ad229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27ad2297f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27ad2297f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27ad2297f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27ad2297f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27ad2297f_3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27ad2297f_3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6a247d371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6a247d371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2910b42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2910b42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2910b42d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2910b42d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2910b42d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2910b42d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2910b42d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2910b42d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2121ac8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2121ac8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2121ac86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2121ac86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2121ac86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2121ac86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2121ac86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2121ac86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2121ac86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2121ac86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2910b42d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2910b42d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6a247d371_4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6a247d371_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2910b42d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2910b42d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2930f6d5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2930f6d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2910b42d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2910b42d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257408b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4257408b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2a550e9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2a550e9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6a247d371_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6a247d371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6a247d371_4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6a247d371_4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6a247d371_4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6a247d371_4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6a247d371_4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6a247d371_4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6a247d371_4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6a247d371_4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everydayhealth.com/constipation/guide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heart.org/en/health-topics/consumer-healthcare/medication-information/how-do-beta-blocker-drugs-affect-exercise" TargetMode="External"/><Relationship Id="rId4" Type="http://schemas.openxmlformats.org/officeDocument/2006/relationships/hyperlink" Target="https://www.mayoclinic.org/diseases-conditions/asthma/in-depth/asthma-medications/art-20045557" TargetMode="External"/><Relationship Id="rId5" Type="http://schemas.openxmlformats.org/officeDocument/2006/relationships/hyperlink" Target="https://www.mayoclinic.org/diseases-conditions/high-blood-pressure/in-depth/calcium-channel-blockers/art-20047605" TargetMode="External"/><Relationship Id="rId6" Type="http://schemas.openxmlformats.org/officeDocument/2006/relationships/hyperlink" Target="https://www.mayoclinic.org/diseases-conditions/high-blood-pressure/in-depth/calcium-channel-blockers/art-20047605" TargetMode="External"/><Relationship Id="rId7" Type="http://schemas.openxmlformats.org/officeDocument/2006/relationships/hyperlink" Target="https://www.rxlist.com/high_blood_pressure_hypertension_medications/drugs-condition.htm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livestrong.com/article/74652-ingredients-asthma-inhaler/" TargetMode="External"/><Relationship Id="rId4" Type="http://schemas.openxmlformats.org/officeDocument/2006/relationships/hyperlink" Target="https://www.bing.com/images/search?view=detailV2&amp;ccid=a8zPm2ib&amp;id=3DA9B04CFF1934149442820F0605E3E1A6E36013&amp;thid=OIP.a8zPm2ibJekBoeMMLwPCwAHaD4&amp;mediaurl=http%3a%2f%2fhealthy-ojas.com%2fsites%2fdefault%2ffiles%2fhypertension%2fhypertension-ccb-medicines.jpg&amp;exph=320&amp;expw=610&amp;q=calcium+channel+blockers&amp;simid=608054121959984980&amp;selectedIndex=12&amp;ajaxhist=0" TargetMode="External"/><Relationship Id="rId5" Type="http://schemas.openxmlformats.org/officeDocument/2006/relationships/hyperlink" Target="https://www.bing.com/images/search?view=detailV2&amp;ccid=a8zPm2ib&amp;id=3DA9B04CFF1934149442820F0605E3E1A6E36013&amp;thid=OIP.a8zPm2ibJekBoeMMLwPCwAHaD4&amp;mediaurl=http%3a%2f%2fhealthy-ojas.com%2fsites%2fdefault%2ffiles%2fhypertension%2fhypertension-ccb-medicines.jpg&amp;exph=320&amp;expw=610&amp;q=calcium+channel+blockers&amp;simid=608054121959984980&amp;selectedIndex=12&amp;ajaxhist=0" TargetMode="External"/><Relationship Id="rId6" Type="http://schemas.openxmlformats.org/officeDocument/2006/relationships/hyperlink" Target="https://www.bing.com/images/search?view=detailV2&amp;ccid=ofSYv%2bTy&amp;id=C399CA530A5A4A69CF30FF38AD9D8B378DFAD81C&amp;thid=OIP.ofSYv-TyTGkt1a_GtAFPPQHaIN&amp;mediaurl=https%3a%2f%2fworkhorseathleticscom.files.wordpress.com%2f2017%2f11%2frate_of_perceived_exertion_scale.jpg%3fw%3d620&amp;exph=688&amp;expw=620&amp;q=rpe+chart&amp;simid=608038917851713282&amp;selectedIndex=21&amp;ajaxhist=0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everydayhealth.com/high-blood-pressure/guide/" TargetMode="External"/><Relationship Id="rId4" Type="http://schemas.openxmlformats.org/officeDocument/2006/relationships/hyperlink" Target="https://www.everydayhealth.com/congestive-heart-failure/guide/" TargetMode="External"/><Relationship Id="rId9" Type="http://schemas.openxmlformats.org/officeDocument/2006/relationships/image" Target="../media/image2.png"/><Relationship Id="rId5" Type="http://schemas.openxmlformats.org/officeDocument/2006/relationships/hyperlink" Target="https://www.everydayhealth.com/glaucoma/guide/" TargetMode="External"/><Relationship Id="rId6" Type="http://schemas.openxmlformats.org/officeDocument/2006/relationships/hyperlink" Target="https://www.everydayhealth.com/migraine/guide/" TargetMode="External"/><Relationship Id="rId7" Type="http://schemas.openxmlformats.org/officeDocument/2006/relationships/hyperlink" Target="https://www.everydayhealth.com/anxiety/guide/" TargetMode="External"/><Relationship Id="rId8" Type="http://schemas.openxmlformats.org/officeDocument/2006/relationships/hyperlink" Target="https://www.everydayhealth.com/hyperthyroidism/guide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everydayhealth.com/constipation/guide/" TargetMode="External"/><Relationship Id="rId4" Type="http://schemas.openxmlformats.org/officeDocument/2006/relationships/hyperlink" Target="https://www.everydayhealth.com/constipation/gui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everydayhealth.com/constipation/guide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www.heart.org/en/health-topics/consumer-healthcare/medication-information/how-do-beta-blocker-drugs-affect-exercise" TargetMode="External"/><Relationship Id="rId4" Type="http://schemas.openxmlformats.org/officeDocument/2006/relationships/hyperlink" Target="https://www.mayoclinic.org/diseases-conditions/asthma/in-depth/asthma-medications/art-20045557" TargetMode="External"/><Relationship Id="rId5" Type="http://schemas.openxmlformats.org/officeDocument/2006/relationships/hyperlink" Target="https://www.mayoclinic.org/diseases-conditions/high-blood-pressure/in-depth/calcium-channel-blockers/art-20047605" TargetMode="External"/><Relationship Id="rId6" Type="http://schemas.openxmlformats.org/officeDocument/2006/relationships/hyperlink" Target="https://www.mayoclinic.org/diseases-conditions/high-blood-pressure/in-depth/calcium-channel-blockers/art-20047605" TargetMode="External"/><Relationship Id="rId7" Type="http://schemas.openxmlformats.org/officeDocument/2006/relationships/hyperlink" Target="https://www.rxlist.com/high_blood_pressure_hypertension_medications/drugs-condition.htm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livestrong.com/article/74652-ingredients-asthma-inhaler/" TargetMode="External"/><Relationship Id="rId4" Type="http://schemas.openxmlformats.org/officeDocument/2006/relationships/hyperlink" Target="https://www.bing.com/images/search?view=detailV2&amp;ccid=a8zPm2ib&amp;id=3DA9B04CFF1934149442820F0605E3E1A6E36013&amp;thid=OIP.a8zPm2ibJekBoeMMLwPCwAHaD4&amp;mediaurl=http%3a%2f%2fhealthy-ojas.com%2fsites%2fdefault%2ffiles%2fhypertension%2fhypertension-ccb-medicines.jpg&amp;exph=320&amp;expw=610&amp;q=calcium+channel+blockers&amp;simid=608054121959984980&amp;selectedIndex=12&amp;ajaxhist=0" TargetMode="External"/><Relationship Id="rId5" Type="http://schemas.openxmlformats.org/officeDocument/2006/relationships/hyperlink" Target="https://www.bing.com/images/search?view=detailV2&amp;ccid=a8zPm2ib&amp;id=3DA9B04CFF1934149442820F0605E3E1A6E36013&amp;thid=OIP.a8zPm2ibJekBoeMMLwPCwAHaD4&amp;mediaurl=http%3a%2f%2fhealthy-ojas.com%2fsites%2fdefault%2ffiles%2fhypertension%2fhypertension-ccb-medicines.jpg&amp;exph=320&amp;expw=610&amp;q=calcium+channel+blockers&amp;simid=608054121959984980&amp;selectedIndex=12&amp;ajaxhist=0" TargetMode="External"/><Relationship Id="rId6" Type="http://schemas.openxmlformats.org/officeDocument/2006/relationships/hyperlink" Target="https://www.bing.com/images/search?view=detailV2&amp;ccid=ofSYv%2bTy&amp;id=C399CA530A5A4A69CF30FF38AD9D8B378DFAD81C&amp;thid=OIP.ofSYv-TyTGkt1a_GtAFPPQHaIN&amp;mediaurl=https%3a%2f%2fworkhorseathleticscom.files.wordpress.com%2f2017%2f11%2frate_of_perceived_exertion_scale.jpg%3fw%3d620&amp;exph=688&amp;expw=620&amp;q=rpe+chart&amp;simid=608038917851713282&amp;selectedIndex=21&amp;ajaxhist=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verydayhealth.com/high-blood-pressure/guide/" TargetMode="External"/><Relationship Id="rId4" Type="http://schemas.openxmlformats.org/officeDocument/2006/relationships/hyperlink" Target="https://www.everydayhealth.com/congestive-heart-failure/guide/" TargetMode="External"/><Relationship Id="rId9" Type="http://schemas.openxmlformats.org/officeDocument/2006/relationships/image" Target="../media/image15.png"/><Relationship Id="rId5" Type="http://schemas.openxmlformats.org/officeDocument/2006/relationships/hyperlink" Target="https://www.everydayhealth.com/glaucoma/guide/" TargetMode="External"/><Relationship Id="rId6" Type="http://schemas.openxmlformats.org/officeDocument/2006/relationships/hyperlink" Target="https://www.everydayhealth.com/migraine/guide/" TargetMode="External"/><Relationship Id="rId7" Type="http://schemas.openxmlformats.org/officeDocument/2006/relationships/hyperlink" Target="https://www.everydayhealth.com/anxiety/guide/" TargetMode="External"/><Relationship Id="rId8" Type="http://schemas.openxmlformats.org/officeDocument/2006/relationships/hyperlink" Target="https://www.everydayhealth.com/hyperthyroidism/guid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verydayhealth.com/constipation/guide/" TargetMode="External"/><Relationship Id="rId4" Type="http://schemas.openxmlformats.org/officeDocument/2006/relationships/hyperlink" Target="https://www.everydayhealth.com/constipation/guide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693425"/>
            <a:ext cx="8455500" cy="28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Common  Medications and Their Side Effects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What You Need to Know...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Common Names of Afterload Reducers</a:t>
            </a:r>
            <a:endParaRPr sz="3600"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395300"/>
            <a:ext cx="8520600" cy="36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●"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ACE inhibitors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●"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Angiotensin ll blockers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●"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Hydralazine (Apresoline)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●"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Minoxidil (Loniten)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501" y="1395300"/>
            <a:ext cx="2391398" cy="344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Afterload Reducers on the Heart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206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Vasodilators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↑ or ↔ Heart Rate both at resting and exercise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↓ Blood pressure both at resting and exercise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Exercise Capacity ↔ except ↑ or ↔ in patients with CHF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ACE inhibitors &amp; Angiotensin ll blockers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↔ Heart Rate both at resting and exercise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↓ Blood pressure both at resting and exercise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Exercise Capacity ↔ except ↑ or ↔ in patients with CHF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Effects of Afterload Reducers</a:t>
            </a:r>
            <a:endParaRPr/>
          </a:p>
        </p:txBody>
      </p:sp>
      <p:sp>
        <p:nvSpPr>
          <p:cNvPr id="128" name="Google Shape;128;p24"/>
          <p:cNvSpPr txBox="1"/>
          <p:nvPr/>
        </p:nvSpPr>
        <p:spPr>
          <a:xfrm>
            <a:off x="415825" y="1340600"/>
            <a:ext cx="4905600" cy="3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Rapid heartbeat (tachycardia)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Heart palpitations (fluttering)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Fluid retention (edema)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Nausea, Vomiting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Flushing (warmth &amp; redness of skin)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381000" rtl="0" algn="l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>
              <a:solidFill>
                <a:srgbClr val="333333"/>
              </a:solidFill>
              <a:uFill>
                <a:noFill/>
              </a:uFill>
              <a:latin typeface="Oswald"/>
              <a:ea typeface="Oswald"/>
              <a:cs typeface="Oswald"/>
              <a:sym typeface="Oswald"/>
              <a:hlinkClick r:id="rId3"/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5102450" y="1340600"/>
            <a:ext cx="3638700" cy="3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Headache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Fatigue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Excessive hair growth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Joint pain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Chest pain</a:t>
            </a:r>
            <a:endParaRPr sz="2400"/>
          </a:p>
          <a:p>
            <a:pPr indent="0" lvl="0" marL="457200" marR="381000" rtl="0" algn="l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Calcium Channel Blockers...</a:t>
            </a:r>
            <a:endParaRPr sz="3600"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80075" y="1589725"/>
            <a:ext cx="8520600" cy="31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...treat a variety of conditions, such as high blood pressure, chest pain and Raynaud's disease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...prevent calcium from entering cells of the heart and blood vessel walls, resulting in lower blood pressure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...relax and widen blood vessels by affecting the muscle cells in the arterial walls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Some calcium channel blockers have the added benefit of slowing your heart rate, which can further reduce blood pressure, relieve chest pain (angina) and control an irregular heartbeat.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Some calcium channel blockers are available in short-acting and long-acting forms. Short-acting work quickly, but their effects last only a few hours. Long-acting are slowly released to provide a longer lasting effect.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Names of Calcium Channel Blockers</a:t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Amlodipine (Norvasc)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Diltiazem (Cardizem, Tiazac, others)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Felodipine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Isradipine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Nicardipine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Nifedipine (Adalat CC, Afeditab CR, Procardia)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Nisoldipine (Sular)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Verapamil (Calan, Verelan)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925" y="1753675"/>
            <a:ext cx="2922525" cy="13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Calcium Channel Blockers on the Heart</a:t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Many Calcium Channel Blockers have no effect on Heart Rate or Blood Pressure but: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↑ Exercise Capacity in patients with angina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↔Exercise Capacity in patients without angina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Nicardipine: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↓ or ↔ both Resting and Exercise Heart Rate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↓ both Resting and Exercise Blood Pressure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Verapamil: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↓ both Resting and Exercise Heart Rate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820" y="2109370"/>
            <a:ext cx="4058900" cy="21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25" y="369350"/>
            <a:ext cx="7841175" cy="4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Effects of Calcium Channel Blockers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17032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Constipation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Headache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Palpitations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Dizziness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Rash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Drowsiness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Flushing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Nausea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Swelling in the feet and lower legs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Certain calcium channel blockers interact with grapefruit products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988" y="13284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Inhalers...</a:t>
            </a:r>
            <a:endParaRPr sz="3600"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1578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Long Term Control (preventer)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Taken regularly to control chronic symptoms &amp; prevent asthma attacks.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Most people take every day to prevent symptoms coming on by calming down the inflammation in the airways.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Quick Relief (reliever)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Taken as needed for rapid, short-term relief of symptoms. Used to prevent or treat asthma attack.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Medicine goes straight to lungs to quickly relax the muscles surrounding the airways, allowing the person to breath easy within minutes.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If a person is using more than 3x per week, contact doctor as asthma isn’t managed well.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mage result for inhalers"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2025" y="152400"/>
            <a:ext cx="3530275" cy="14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Names of Inhalers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11700" y="1227175"/>
            <a:ext cx="3999600" cy="3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Long Term Control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Salmeterol (Serevent)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Formoterol (Foradil, Perforomist)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Fluticasone (Flovent HFA)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Budesonide (Pulmicort)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Mometasone (Asmanex Twisthaler)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Beclomethasone (Qvar)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Ciclesonide (Alvesco)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Flunisolide (Aerospan HFA)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4578900" y="1227175"/>
            <a:ext cx="3999600" cy="3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Quick-Relief 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Albuterol (ProAir HFA, Ventolin HFA)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Levalbuterol (Xopenex HFA)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900" y="2571750"/>
            <a:ext cx="2071851" cy="239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44250" y="693425"/>
            <a:ext cx="8455500" cy="28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Common  Medications and Their Side Effects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What You Need to Know...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Improve Lung Health for Managing Asthma</a:t>
            </a:r>
            <a:endParaRPr/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311700" y="1157875"/>
            <a:ext cx="8001000" cy="29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Ginger, figs, garlic help in reducing symptoms of asthma.</a:t>
            </a:r>
            <a:endParaRPr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Inhaling steam helps open airways to lungs.</a:t>
            </a:r>
            <a:endParaRPr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Breathing techniques: breathe through the nose rather than the mouth</a:t>
            </a:r>
            <a:endParaRPr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Yoga &amp; meditation: help with relaxation &amp; deep breathing exercises</a:t>
            </a:r>
            <a:endParaRPr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mage result for elderly breathing techniques to manage asthma"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1025" y="2703450"/>
            <a:ext cx="3462001" cy="23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Effects of Inhalers</a:t>
            </a:r>
            <a:endParaRPr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311700" y="1081675"/>
            <a:ext cx="3753900" cy="3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Reliever (Quick Relief)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Heart beats faster for a short while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Muscles shake slightly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Preventer (Long Term)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Hoarse voice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Sore throat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Headache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Dizziness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Sleep problems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Muscle weakness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2761875" y="2421250"/>
            <a:ext cx="3753900" cy="21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Runny/stuffy nose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Nausea/vomiting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Coughing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Muscle pain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Diarrhea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Osteoporosis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33"/>
          <p:cNvSpPr txBox="1"/>
          <p:nvPr>
            <p:ph idx="1" type="body"/>
          </p:nvPr>
        </p:nvSpPr>
        <p:spPr>
          <a:xfrm>
            <a:off x="5352675" y="2421250"/>
            <a:ext cx="3753900" cy="21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Mood changes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Forgetfulness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Hair loss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Easy bruising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High blood pressure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Diabetes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380100" y="1081800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American Heart Association (2018), How do Beta Blocker Drugs Affect Exercise? Retrieved from: 				         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http://www.heart.org/en/health-topics/consumer-healthcare/medication-information/how-do-beta-blocker-drugs-affect-exercise</a:t>
            </a:r>
            <a:endParaRPr sz="1200">
              <a:solidFill>
                <a:srgbClr val="000000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Asthma medications: Know your options. (2018, August 02). Retrieved September 18, 2018, from </a:t>
            </a:r>
            <a:endParaRPr sz="1200">
              <a:solidFill>
                <a:srgbClr val="000000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https://www.mayoclinic.org/diseases-conditions/asthma/in-depth/asthma-medications/art-20045557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Mayo Foundation for Medical Education and Research (1998-2018), Calcium Channel Blockers. Retrieved from: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https://www.mayoclinic.org/diseases-conditions/high-blood-pressure/in-depth/calcium-channel-blockers/art-20047605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Mayo Foundation for Medical Education and Research (1998-2018), Calcium Channel Blockers. Retrieved from: 		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https://www.mayoclinic.org/diseases-conditions/high-blood-pressure/in-depth/calcium-channel-blockers/art-20047605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Morelli, J. (n.d.). High Blood Pressure Medications List and Side Effects. Retrieved September 20, 2018, from </a:t>
            </a:r>
            <a:endParaRPr sz="1200">
              <a:solidFill>
                <a:srgbClr val="000000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https://www.rxlist.com/high_blood_pressure_hypertension_medications/drugs-condition.htm</a:t>
            </a:r>
            <a:endParaRPr sz="1200">
              <a:solidFill>
                <a:srgbClr val="000000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(continued)</a:t>
            </a:r>
            <a:endParaRPr/>
          </a:p>
        </p:txBody>
      </p:sp>
      <p:sp>
        <p:nvSpPr>
          <p:cNvPr id="203" name="Google Shape;203;p35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O’Sullivan, S.B. , Schmitz, T.J. &amp; Fulk, G.D. (2014).  </a:t>
            </a: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Physical Rehabilitation, 6th Edition,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F.A. Davis Company, Philadelphia, PA.</a:t>
            </a:r>
            <a:endParaRPr sz="1200">
              <a:solidFill>
                <a:srgbClr val="333333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Pola</a:t>
            </a:r>
            <a:r>
              <a:rPr lang="en" sz="1200">
                <a:solidFill>
                  <a:srgbClr val="111111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shuk, N. (2017, August 14). Ingredients in an Asthma Inhaler. Retrieved September 18, 2018, from </a:t>
            </a:r>
            <a:endParaRPr sz="1200">
              <a:solidFill>
                <a:srgbClr val="111111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1111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https://www.livestrong.com/article/74652-ingredients-asthma-inhaler/</a:t>
            </a:r>
            <a:endParaRPr sz="1200" u="sng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u="sng">
                <a:latin typeface="Times New Roman"/>
                <a:ea typeface="Times New Roman"/>
                <a:cs typeface="Times New Roman"/>
                <a:sym typeface="Times New Roman"/>
              </a:rPr>
              <a:t>Pictures:</a:t>
            </a:r>
            <a:endParaRPr sz="1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https://www.bing.com/images/search?view=detailV2&amp;ccid=a8zPm2ib&amp;id=3DA9B04CFF1934149442820F0605E3E1A6E36013&amp;thid=OIP.a8zPm2ibJekBoeMMLwPCwAHaD4&amp;mediaurl=http%3a%2f%2fhealthy-ojas.com%2fsites%2fdefault%2ffiles%2fhypertension</a:t>
            </a:r>
            <a:r>
              <a:rPr lang="en" sz="1200" u="sng">
                <a:solidFill>
                  <a:srgbClr val="11111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%2fhypertension-ccb-medicines.jpg&amp;exph=320&amp;expw=610&amp;q=calcium+channel+blockers&amp;simid=608054121959984980&amp;selectedIndex=12&amp;ajaxhist=0</a:t>
            </a:r>
            <a:endParaRPr sz="1200">
              <a:solidFill>
                <a:srgbClr val="11111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111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bing.com/images/search?view=detailV2&amp;ccid=ofSYv%2bTy&amp;id=C399CA530A5A4A69CF30FF38AD9D8B378DFAD81C&amp;thid=OIP.ofSYv-TyTGkt1a_GtAFPPQHaIN&amp;mediaurl=https%3a%2f%2fworkhorseathleticscom.files.wordpress.com%2f2017%2f11%2frate_of_perceived_exertion_scale.jpg%3fw%3d620&amp;exph=688&amp;expw=620&amp;q=rpe+chart&amp;simid=608038917851713282&amp;selectedIndex=21&amp;ajaxhist=0</a:t>
            </a:r>
            <a:r>
              <a:rPr lang="en" sz="1200">
                <a:solidFill>
                  <a:srgbClr val="11111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11111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Monitoring Your Exercise Intensity</a:t>
            </a:r>
            <a:endParaRPr sz="3600"/>
          </a:p>
        </p:txBody>
      </p:sp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Some medications can affect your Heart Rate and Blood Pressure. </a:t>
            </a:r>
            <a:r>
              <a:rPr lang="en" sz="2400">
                <a:latin typeface="Oswald"/>
                <a:ea typeface="Oswald"/>
                <a:cs typeface="Oswald"/>
                <a:sym typeface="Oswald"/>
              </a:rPr>
              <a:t>If you have been using a target heart rate to get to the right exercise intensity, your healthcare provider can help to determine your new target heart rate using a brief exercise stress test . This test is used because medications affect everyone differently.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The other way to monitor your intensity is to make sure you’re not too exhausted. This is why we use the RPE Scale during Keep Stepping. It is a scale of how much you feel you are exerting yourself.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rpe scale 1-10" id="214" name="Google Shape;2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799" y="292625"/>
            <a:ext cx="4952725" cy="43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311700" y="54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Beta Blockers...</a:t>
            </a:r>
            <a:endParaRPr sz="3600"/>
          </a:p>
        </p:txBody>
      </p:sp>
      <p:sp>
        <p:nvSpPr>
          <p:cNvPr id="220" name="Google Shape;220;p38"/>
          <p:cNvSpPr txBox="1"/>
          <p:nvPr>
            <p:ph idx="1" type="body"/>
          </p:nvPr>
        </p:nvSpPr>
        <p:spPr>
          <a:xfrm>
            <a:off x="311700" y="1641550"/>
            <a:ext cx="8520600" cy="3228300"/>
          </a:xfrm>
          <a:prstGeom prst="rect">
            <a:avLst/>
          </a:prstGeom>
          <a:solidFill>
            <a:srgbClr val="FFFEFE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... are a type of cardiac medication prescribed to improve survival after a heart attack. They are also used to treat conditons like arrythmia (abnormal heart rhythms), h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/>
              </a:rPr>
              <a:t>igh blood pressure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, angina (chest pain) or c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4"/>
              </a:rPr>
              <a:t>ongestive heart failure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. </a:t>
            </a:r>
            <a:endParaRPr sz="2400">
              <a:solidFill>
                <a:srgbClr val="333333"/>
              </a:solidFill>
              <a:highlight>
                <a:srgbClr val="FEFFF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...can also be used to treat g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5"/>
              </a:rPr>
              <a:t>laucoma,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 m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6"/>
              </a:rPr>
              <a:t>igraines, 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7"/>
              </a:rPr>
              <a:t>nxiety disorders, 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tremors and 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8"/>
              </a:rPr>
              <a:t>overactive thyroid</a:t>
            </a:r>
            <a:endParaRPr sz="2400">
              <a:solidFill>
                <a:srgbClr val="333333"/>
              </a:solidFill>
              <a:highlight>
                <a:srgbClr val="FEFFF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...relieve stress on your heart by slowing the heartbeat. </a:t>
            </a:r>
            <a:endParaRPr sz="2400">
              <a:solidFill>
                <a:srgbClr val="333333"/>
              </a:solidFill>
              <a:highlight>
                <a:srgbClr val="FEFFF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highlight>
                <a:srgbClr val="FEFFF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34575" y="202650"/>
            <a:ext cx="2345700" cy="12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Common Names of Beta Blockers</a:t>
            </a:r>
            <a:endParaRPr sz="3600"/>
          </a:p>
        </p:txBody>
      </p:sp>
      <p:sp>
        <p:nvSpPr>
          <p:cNvPr id="227" name="Google Shape;227;p39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Propranolol (Inderal)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Metoprolol (Lopressor)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Atenolol (Tenormin) 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Acebutolol (Sectral)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Bisoprolol (Zebeta) 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Nadolol (Corgard)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Effects of Beta Blockers on the Heart</a:t>
            </a:r>
            <a:endParaRPr sz="3600"/>
          </a:p>
        </p:txBody>
      </p:sp>
      <p:sp>
        <p:nvSpPr>
          <p:cNvPr id="233" name="Google Shape;233;p40"/>
          <p:cNvSpPr txBox="1"/>
          <p:nvPr>
            <p:ph idx="1" type="body"/>
          </p:nvPr>
        </p:nvSpPr>
        <p:spPr>
          <a:xfrm>
            <a:off x="311700" y="1234075"/>
            <a:ext cx="8520600" cy="34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↓ Heart Rate and Blood Pressure both at resting and exercise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↓ or ↔ Exercise Capacity in patients without angina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↑ Exercise Capacity in patients with angina 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4" name="Google Shape;2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500" y="3440450"/>
            <a:ext cx="1889500" cy="1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Side Effects of Beta Blockers</a:t>
            </a:r>
            <a:endParaRPr sz="3600"/>
          </a:p>
        </p:txBody>
      </p:sp>
      <p:sp>
        <p:nvSpPr>
          <p:cNvPr id="240" name="Google Shape;240;p41"/>
          <p:cNvSpPr txBox="1"/>
          <p:nvPr/>
        </p:nvSpPr>
        <p:spPr>
          <a:xfrm>
            <a:off x="384400" y="1217900"/>
            <a:ext cx="82215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Dizziness							Weakness</a:t>
            </a:r>
            <a:endParaRPr sz="30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3810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Drowsiness or fatigue			Cold hands and feet</a:t>
            </a:r>
            <a:endParaRPr sz="30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3810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Dry mouth, skin, or eyes		Headache</a:t>
            </a:r>
            <a:endParaRPr sz="30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381000" rtl="0" algn="l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" sz="30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Diarrhea or</a:t>
            </a:r>
            <a:r>
              <a:rPr lang="en" sz="3000">
                <a:solidFill>
                  <a:srgbClr val="333333"/>
                </a:solidFill>
                <a:highlight>
                  <a:srgbClr val="F3F3F3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/>
              </a:rPr>
              <a:t> </a:t>
            </a:r>
            <a:r>
              <a:rPr lang="en" sz="3000">
                <a:highlight>
                  <a:srgbClr val="F3F3F3"/>
                </a:highlight>
                <a:latin typeface="Oswald"/>
                <a:ea typeface="Oswald"/>
                <a:cs typeface="Oswald"/>
                <a:sym typeface="Oswald"/>
              </a:rPr>
              <a:t>constipation		</a:t>
            </a:r>
            <a:r>
              <a:rPr lang="en" sz="30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Upset stomach	</a:t>
            </a:r>
            <a:endParaRPr sz="3000">
              <a:solidFill>
                <a:srgbClr val="005CB7"/>
              </a:solidFill>
              <a:highlight>
                <a:srgbClr val="F3F3F3"/>
              </a:highlight>
              <a:uFill>
                <a:noFill/>
              </a:uFill>
              <a:latin typeface="Oswald"/>
              <a:ea typeface="Oswald"/>
              <a:cs typeface="Oswald"/>
              <a:sym typeface="Oswald"/>
              <a:hlinkClick r:id="rId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Monitoring Your Exercise Intensity</a:t>
            </a:r>
            <a:endParaRPr sz="3600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Some medications can affect your Heart Rate and Blood Pressure. </a:t>
            </a:r>
            <a:r>
              <a:rPr lang="en" sz="2400">
                <a:latin typeface="Oswald"/>
                <a:ea typeface="Oswald"/>
                <a:cs typeface="Oswald"/>
                <a:sym typeface="Oswald"/>
              </a:rPr>
              <a:t>If you have been using a target heart rate to get to the right exercise intensity, your healthcare provider can help to determine your new target heart rate using a brief exercise stress test . This test is used because medications affect everyone differently.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The other way to monitor your intensity is to make sure you’re not too exhausted. This is why we use the RPE Scale during Keep Stepping. It is a scale of how much you feel you are exerting yourself.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Afterload Reducers...</a:t>
            </a:r>
            <a:endParaRPr/>
          </a:p>
        </p:txBody>
      </p:sp>
      <p:sp>
        <p:nvSpPr>
          <p:cNvPr id="246" name="Google Shape;246;p42"/>
          <p:cNvSpPr txBox="1"/>
          <p:nvPr>
            <p:ph idx="1" type="body"/>
          </p:nvPr>
        </p:nvSpPr>
        <p:spPr>
          <a:xfrm>
            <a:off x="311700" y="1234200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...treat high blood pressure &amp; congestive heart failure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...open &amp; relax blood vessels (arteries &amp; veins), so the heart can pump fresh oxygen &amp; blood to the body more efficiently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...reduce chest pain caused from lack of blood flow to the heart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42"/>
          <p:cNvPicPr preferRelativeResize="0"/>
          <p:nvPr/>
        </p:nvPicPr>
        <p:blipFill rotWithShape="1">
          <a:blip r:embed="rId3">
            <a:alphaModFix/>
          </a:blip>
          <a:srcRect b="14052" l="0" r="0" t="0"/>
          <a:stretch/>
        </p:blipFill>
        <p:spPr>
          <a:xfrm>
            <a:off x="6280225" y="95548"/>
            <a:ext cx="1428750" cy="13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Common Names of Afterload Reducers</a:t>
            </a:r>
            <a:endParaRPr sz="3600"/>
          </a:p>
        </p:txBody>
      </p:sp>
      <p:sp>
        <p:nvSpPr>
          <p:cNvPr id="253" name="Google Shape;253;p43"/>
          <p:cNvSpPr txBox="1"/>
          <p:nvPr>
            <p:ph idx="1" type="body"/>
          </p:nvPr>
        </p:nvSpPr>
        <p:spPr>
          <a:xfrm>
            <a:off x="311700" y="1395300"/>
            <a:ext cx="8520600" cy="36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●"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ACE inhibitors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●"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Angiotensin ll blockers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●"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Hydralazine (Apresoline)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●"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Minoxidil (Loniten)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4" name="Google Shape;25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501" y="1395300"/>
            <a:ext cx="2391398" cy="344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Afterload Reducers on the Heart</a:t>
            </a:r>
            <a:endParaRPr/>
          </a:p>
        </p:txBody>
      </p:sp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311700" y="11206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Vasodilators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↑ or ↔ Heart Rate both at resting and exercise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↓ Blood pressure both at resting and exercise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Exercise Capacity ↔ except ↑ or ↔ in patients with CHF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ACE inhibitors &amp; Angiotensin ll blockers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↔ Heart Rate both at resting and exercise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↓ Blood pressure both at resting and exercise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Exercise Capacity ↔ except ↑ or ↔ in patients with CHF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Effects of Afterload Reducers</a:t>
            </a:r>
            <a:endParaRPr/>
          </a:p>
        </p:txBody>
      </p:sp>
      <p:sp>
        <p:nvSpPr>
          <p:cNvPr id="266" name="Google Shape;266;p45"/>
          <p:cNvSpPr txBox="1"/>
          <p:nvPr/>
        </p:nvSpPr>
        <p:spPr>
          <a:xfrm>
            <a:off x="415825" y="1340600"/>
            <a:ext cx="4905600" cy="3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Rapid heartbeat (tachycardia)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Heart palpitations (fluttering)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Fluid retention (edema)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Nausea, Vomiting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Flushing (warmth &amp; redness of skin)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381000" rtl="0" algn="l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>
              <a:solidFill>
                <a:srgbClr val="333333"/>
              </a:solidFill>
              <a:uFill>
                <a:noFill/>
              </a:uFill>
              <a:latin typeface="Oswald"/>
              <a:ea typeface="Oswald"/>
              <a:cs typeface="Oswald"/>
              <a:sym typeface="Oswald"/>
              <a:hlinkClick r:id="rId3"/>
            </a:endParaRPr>
          </a:p>
        </p:txBody>
      </p:sp>
      <p:sp>
        <p:nvSpPr>
          <p:cNvPr id="267" name="Google Shape;267;p45"/>
          <p:cNvSpPr txBox="1"/>
          <p:nvPr/>
        </p:nvSpPr>
        <p:spPr>
          <a:xfrm>
            <a:off x="5102450" y="1340600"/>
            <a:ext cx="3638700" cy="3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Headache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Fatigue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Excessive hair growth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Joint pain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Chest pain</a:t>
            </a:r>
            <a:endParaRPr sz="2400"/>
          </a:p>
          <a:p>
            <a:pPr indent="0" lvl="0" marL="457200" marR="381000" rtl="0" algn="l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Calcium Channel Blockers...</a:t>
            </a:r>
            <a:endParaRPr sz="3600"/>
          </a:p>
        </p:txBody>
      </p:sp>
      <p:sp>
        <p:nvSpPr>
          <p:cNvPr id="273" name="Google Shape;273;p46"/>
          <p:cNvSpPr txBox="1"/>
          <p:nvPr>
            <p:ph idx="1" type="body"/>
          </p:nvPr>
        </p:nvSpPr>
        <p:spPr>
          <a:xfrm>
            <a:off x="380075" y="1589725"/>
            <a:ext cx="8520600" cy="31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...treat a variety of conditions, such as high blood pressure, chest pain and Raynaud's disease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...prevent calcium from entering cells of the heart and blood vessel walls, resulting in lower blood pressure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...relax and widen blood vessels by affecting the muscle cells in the arterial walls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Some calcium channel blockers have the added benefit of slowing your heart rate, which can further reduce blood pressure, relieve chest pain (angina) and control an irregular heartbeat.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Some calcium channel blockers are available in short-acting and long-acting forms. Short-acting work quickly, but their effects last only a few hours. Long-acting are slowly released to provide a longer lasting effect.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Names of Calcium Channel Blockers</a:t>
            </a:r>
            <a:endParaRPr/>
          </a:p>
        </p:txBody>
      </p:sp>
      <p:sp>
        <p:nvSpPr>
          <p:cNvPr id="279" name="Google Shape;279;p47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Amlodipine (Norvasc)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Diltiazem (Cardizem, Tiazac, others)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Felodipine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Isradipine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Nicardipine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Nifedipine (Adalat CC, Afeditab CR, Procardia)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Nisoldipine (Sular)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Verapamil (Calan, Verelan)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925" y="1753675"/>
            <a:ext cx="2922525" cy="13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Calcium Channel Blockers on the Heart</a:t>
            </a:r>
            <a:endParaRPr/>
          </a:p>
        </p:txBody>
      </p:sp>
      <p:sp>
        <p:nvSpPr>
          <p:cNvPr id="286" name="Google Shape;286;p48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Many Calcium Channel Blockers have no effect on Heart Rate or Blood Pressure but: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↑ Exercise Capacity in patients with angina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↔Exercise Capacity in patients without angina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Nicardipine: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↓ or ↔ both Resting and Exercise Heart Rate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↓ both Resting and Exercise Blood Pressure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Verapamil: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↓ both Resting and Exercise Heart Rate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7" name="Google Shape;28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820" y="2109370"/>
            <a:ext cx="4058900" cy="21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292" name="Google Shape;29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25" y="369350"/>
            <a:ext cx="7841175" cy="4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Effects of Calcium Channel Blockers</a:t>
            </a:r>
            <a:endParaRPr/>
          </a:p>
        </p:txBody>
      </p:sp>
      <p:sp>
        <p:nvSpPr>
          <p:cNvPr id="298" name="Google Shape;298;p50"/>
          <p:cNvSpPr txBox="1"/>
          <p:nvPr>
            <p:ph idx="1" type="body"/>
          </p:nvPr>
        </p:nvSpPr>
        <p:spPr>
          <a:xfrm>
            <a:off x="311700" y="117032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Constipation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Headache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Palpitations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Dizziness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Rash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Drowsiness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Flushing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Nausea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Swelling in the feet and lower legs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Certain calcium channel blockers interact with grapefruit products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988" y="13284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Inhalers...</a:t>
            </a:r>
            <a:endParaRPr sz="3600"/>
          </a:p>
        </p:txBody>
      </p:sp>
      <p:sp>
        <p:nvSpPr>
          <p:cNvPr id="305" name="Google Shape;305;p51"/>
          <p:cNvSpPr txBox="1"/>
          <p:nvPr>
            <p:ph idx="1" type="body"/>
          </p:nvPr>
        </p:nvSpPr>
        <p:spPr>
          <a:xfrm>
            <a:off x="311700" y="11578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Long Term Control (preventer)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Taken regularly to control chronic symptoms &amp; prevent asthma attacks.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Most people take every day to prevent symptoms coming on by calming down the inflammation in the airways.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Quick Relief (reliever)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Taken as needed for rapid, short-term relief of symptoms. Used to prevent or treat asthma attack.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Medicine goes straight to lungs to quickly relax the muscles surrounding the airways, allowing the person to breath easy within minutes.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If a person is using more than 3x per week, contact doctor as asthma isn’t managed well.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mage result for inhalers" id="306" name="Google Shape;30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2025" y="152400"/>
            <a:ext cx="3530275" cy="14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rpe scale 1-10"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799" y="292625"/>
            <a:ext cx="4952725" cy="43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Names of Inhalers</a:t>
            </a:r>
            <a:endParaRPr/>
          </a:p>
        </p:txBody>
      </p:sp>
      <p:sp>
        <p:nvSpPr>
          <p:cNvPr id="312" name="Google Shape;312;p52"/>
          <p:cNvSpPr txBox="1"/>
          <p:nvPr>
            <p:ph idx="1" type="body"/>
          </p:nvPr>
        </p:nvSpPr>
        <p:spPr>
          <a:xfrm>
            <a:off x="311700" y="1227175"/>
            <a:ext cx="3999600" cy="3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Long Term Control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Salmeterol (Serevent)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Formoterol (Foradil, Perforomist)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Fluticasone (Flovent HFA)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Budesonide (Pulmicort)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Mometasone (Asmanex Twisthaler)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Beclomethasone (Qvar)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Ciclesonide (Alvesco)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Flunisolide (Aerospan HFA)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3" name="Google Shape;313;p52"/>
          <p:cNvSpPr txBox="1"/>
          <p:nvPr>
            <p:ph idx="1" type="body"/>
          </p:nvPr>
        </p:nvSpPr>
        <p:spPr>
          <a:xfrm>
            <a:off x="4578900" y="1227175"/>
            <a:ext cx="3999600" cy="3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Quick-Relief 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Albuterol (ProAir HFA, Ventolin HFA)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Levalbuterol (Xopenex HFA)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4" name="Google Shape;3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900" y="2571750"/>
            <a:ext cx="2071851" cy="239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Improve Lung Health for Managing Asthma</a:t>
            </a:r>
            <a:endParaRPr/>
          </a:p>
        </p:txBody>
      </p:sp>
      <p:sp>
        <p:nvSpPr>
          <p:cNvPr id="320" name="Google Shape;320;p53"/>
          <p:cNvSpPr txBox="1"/>
          <p:nvPr>
            <p:ph idx="1" type="body"/>
          </p:nvPr>
        </p:nvSpPr>
        <p:spPr>
          <a:xfrm>
            <a:off x="311700" y="1157875"/>
            <a:ext cx="8001000" cy="29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Ginger, figs, garlic help in reducing symptoms of asthma.</a:t>
            </a:r>
            <a:endParaRPr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Inhaling steam helps open airways to lungs.</a:t>
            </a:r>
            <a:endParaRPr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Breathing techniques: breathe through the nose rather than the mouth</a:t>
            </a:r>
            <a:endParaRPr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Yoga &amp; meditation: help with relaxation &amp; deep breathing exercises</a:t>
            </a:r>
            <a:endParaRPr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mage result for elderly breathing techniques to manage asthma" id="321" name="Google Shape;32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1025" y="2703450"/>
            <a:ext cx="3462001" cy="23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Effects of Inhalers</a:t>
            </a:r>
            <a:endParaRPr/>
          </a:p>
        </p:txBody>
      </p:sp>
      <p:sp>
        <p:nvSpPr>
          <p:cNvPr id="327" name="Google Shape;327;p54"/>
          <p:cNvSpPr txBox="1"/>
          <p:nvPr>
            <p:ph idx="1" type="body"/>
          </p:nvPr>
        </p:nvSpPr>
        <p:spPr>
          <a:xfrm>
            <a:off x="311700" y="1081675"/>
            <a:ext cx="3753900" cy="3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Reliever (Quick Relief)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Heart beats faster for a short while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Muscles shake slightly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Preventer (Long Term)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Hoarse voice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Sore throat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Headache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Dizziness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Sleep problems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Muscle weakness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8" name="Google Shape;328;p54"/>
          <p:cNvSpPr txBox="1"/>
          <p:nvPr>
            <p:ph idx="1" type="body"/>
          </p:nvPr>
        </p:nvSpPr>
        <p:spPr>
          <a:xfrm>
            <a:off x="2761875" y="2421250"/>
            <a:ext cx="3753900" cy="21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Runny/stuffy nose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Nausea/vomiting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Coughing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Muscle pain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Diarrhea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Osteoporosis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9" name="Google Shape;329;p54"/>
          <p:cNvSpPr txBox="1"/>
          <p:nvPr>
            <p:ph idx="1" type="body"/>
          </p:nvPr>
        </p:nvSpPr>
        <p:spPr>
          <a:xfrm>
            <a:off x="5352675" y="2421250"/>
            <a:ext cx="3753900" cy="21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Mood changes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Forgetfulness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Hair loss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Easy bruising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High blood pressure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Diabetes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35" name="Google Shape;335;p55"/>
          <p:cNvSpPr txBox="1"/>
          <p:nvPr>
            <p:ph idx="1" type="body"/>
          </p:nvPr>
        </p:nvSpPr>
        <p:spPr>
          <a:xfrm>
            <a:off x="380100" y="1081800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American Heart Association (2018), How do Beta Blocker Drugs Affect Exercise? Retrieved from: 				         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http://www.heart.org/en/health-topics/consumer-healthcare/medication-information/how-do-beta-blocker-drugs-affect-exercise</a:t>
            </a:r>
            <a:endParaRPr sz="1200">
              <a:solidFill>
                <a:srgbClr val="000000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Asthma medications: Know your options. (2018, August 02). Retrieved September 18, 2018, from </a:t>
            </a:r>
            <a:endParaRPr sz="1200">
              <a:solidFill>
                <a:srgbClr val="000000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https://www.mayoclinic.org/diseases-conditions/asthma/in-depth/asthma-medications/art-20045557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Mayo Foundation for Medical Education and Research (1998-2018), Calcium Channel Blockers. Retrieved from: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https://www.mayoclinic.org/diseases-conditions/high-blood-pressure/in-depth/calcium-channel-blockers/art-20047605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Mayo Foundation for Medical Education and Research (1998-2018), Calcium Channel Blockers. Retrieved from: 		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https://www.mayoclinic.org/diseases-conditions/high-blood-pressure/in-depth/calcium-channel-blockers/art-20047605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Morelli, J. (n.d.). High Blood Pressure Medications List and Side Effects. Retrieved September 20, 2018, from </a:t>
            </a:r>
            <a:endParaRPr sz="1200">
              <a:solidFill>
                <a:srgbClr val="000000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https://www.rxlist.com/high_blood_pressure_hypertension_medications/drugs-condition.htm</a:t>
            </a:r>
            <a:endParaRPr sz="1200">
              <a:solidFill>
                <a:srgbClr val="000000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(continued)</a:t>
            </a:r>
            <a:endParaRPr/>
          </a:p>
        </p:txBody>
      </p:sp>
      <p:sp>
        <p:nvSpPr>
          <p:cNvPr id="341" name="Google Shape;341;p56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O’Sullivan, S.B. , Schmitz, T.J. &amp; Fulk, G.D. (2014).  </a:t>
            </a: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Physical Rehabilitation, 6th Edition,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F.A. Davis Company, Philadelphia, PA.</a:t>
            </a:r>
            <a:endParaRPr sz="1200">
              <a:solidFill>
                <a:srgbClr val="333333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Pola</a:t>
            </a:r>
            <a:r>
              <a:rPr lang="en" sz="1200">
                <a:solidFill>
                  <a:srgbClr val="111111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shuk, N. (2017, August 14). Ingredients in an Asthma Inhaler. Retrieved September 18, 2018, from </a:t>
            </a:r>
            <a:endParaRPr sz="1200">
              <a:solidFill>
                <a:srgbClr val="111111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1111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https://www.livestrong.com/article/74652-ingredients-asthma-inhaler/</a:t>
            </a:r>
            <a:endParaRPr sz="1200" u="sng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u="sng">
                <a:latin typeface="Times New Roman"/>
                <a:ea typeface="Times New Roman"/>
                <a:cs typeface="Times New Roman"/>
                <a:sym typeface="Times New Roman"/>
              </a:rPr>
              <a:t>Pictures:</a:t>
            </a:r>
            <a:endParaRPr sz="1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https://www.bing.com/images/search?view=detailV2&amp;ccid=a8zPm2ib&amp;id=3DA9B04CFF1934149442820F0605E3E1A6E36013&amp;thid=OIP.a8zPm2ibJekBoeMMLwPCwAHaD4&amp;mediaurl=http%3a%2f%2fhealthy-ojas.com%2fsites%2fdefault%2ffiles%2fhypertension</a:t>
            </a:r>
            <a:r>
              <a:rPr lang="en" sz="1200" u="sng">
                <a:solidFill>
                  <a:srgbClr val="11111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%2fhypertension-ccb-medicines.jpg&amp;exph=320&amp;expw=610&amp;q=calcium+channel+blockers&amp;simid=608054121959984980&amp;selectedIndex=12&amp;ajaxhist=0</a:t>
            </a:r>
            <a:endParaRPr sz="1200">
              <a:solidFill>
                <a:srgbClr val="11111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111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bing.com/images/search?view=detailV2&amp;ccid=ofSYv%2bTy&amp;id=C399CA530A5A4A69CF30FF38AD9D8B378DFAD81C&amp;thid=OIP.ofSYv-TyTGkt1a_GtAFPPQHaIN&amp;mediaurl=https%3a%2f%2fworkhorseathleticscom.files.wordpress.com%2f2017%2f11%2frate_of_perceived_exertion_scale.jpg%3fw%3d620&amp;exph=688&amp;expw=620&amp;q=rpe+chart&amp;simid=608038917851713282&amp;selectedIndex=21&amp;ajaxhist=0</a:t>
            </a:r>
            <a:r>
              <a:rPr lang="en" sz="1200">
                <a:solidFill>
                  <a:srgbClr val="11111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11111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54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Beta Blockers...</a:t>
            </a:r>
            <a:endParaRPr sz="3600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641550"/>
            <a:ext cx="8520600" cy="3228300"/>
          </a:xfrm>
          <a:prstGeom prst="rect">
            <a:avLst/>
          </a:prstGeom>
          <a:solidFill>
            <a:srgbClr val="FFFEFE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... are a type of cardiac medication prescribed to improve survival after a heart attack. They are also used to treat conditons like arrythmia (abnormal heart rhythms), h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/>
              </a:rPr>
              <a:t>igh blood pressure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, angina (chest pain) or c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4"/>
              </a:rPr>
              <a:t>ongestive heart failure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. </a:t>
            </a:r>
            <a:endParaRPr sz="2400">
              <a:solidFill>
                <a:srgbClr val="333333"/>
              </a:solidFill>
              <a:highlight>
                <a:srgbClr val="FEFFF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...can also be used to treat g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5"/>
              </a:rPr>
              <a:t>laucoma,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 m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6"/>
              </a:rPr>
              <a:t>igraines, 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7"/>
              </a:rPr>
              <a:t>nxiety disorders, 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tremors and </a:t>
            </a: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8"/>
              </a:rPr>
              <a:t>overactive thyroid</a:t>
            </a:r>
            <a:endParaRPr sz="2400">
              <a:solidFill>
                <a:srgbClr val="333333"/>
              </a:solidFill>
              <a:highlight>
                <a:srgbClr val="FEFFF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EFFF8"/>
                </a:highlight>
                <a:latin typeface="Oswald"/>
                <a:ea typeface="Oswald"/>
                <a:cs typeface="Oswald"/>
                <a:sym typeface="Oswald"/>
              </a:rPr>
              <a:t>...relieve stress on your heart by slowing the heartbeat. </a:t>
            </a:r>
            <a:endParaRPr sz="2400">
              <a:solidFill>
                <a:srgbClr val="333333"/>
              </a:solidFill>
              <a:highlight>
                <a:srgbClr val="FEFFF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highlight>
                <a:srgbClr val="FEFFF8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34575" y="202650"/>
            <a:ext cx="2345700" cy="12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Common Names of Beta Blockers</a:t>
            </a:r>
            <a:endParaRPr sz="3600"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Propranolol (Inderal)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Metoprolol (Lopressor)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Atenolol (Tenormin) 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Acebutolol (Sectral)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Bisoprolol (Zebeta) 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Nadolol (Corgard)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Effects of Beta Blockers on the Heart</a:t>
            </a:r>
            <a:endParaRPr sz="3600"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234075"/>
            <a:ext cx="8520600" cy="34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↓ Heart Rate and Blood Pressure both at resting and exercise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↓ or ↔ Exercise Capacity in patients without angina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↑ Exercise Capacity in patients with angina 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500" y="3440450"/>
            <a:ext cx="1889500" cy="1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Side Effects of Beta Blockers</a:t>
            </a:r>
            <a:endParaRPr sz="3600"/>
          </a:p>
        </p:txBody>
      </p:sp>
      <p:sp>
        <p:nvSpPr>
          <p:cNvPr id="102" name="Google Shape;102;p20"/>
          <p:cNvSpPr txBox="1"/>
          <p:nvPr/>
        </p:nvSpPr>
        <p:spPr>
          <a:xfrm>
            <a:off x="384400" y="1217900"/>
            <a:ext cx="82215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Dizziness							Weakness</a:t>
            </a:r>
            <a:endParaRPr sz="30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3810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Drowsiness or fatigue			Cold hands and feet</a:t>
            </a:r>
            <a:endParaRPr sz="30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3810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Dry mouth, skin, or eyes		Headache</a:t>
            </a:r>
            <a:endParaRPr sz="30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381000" rtl="0" algn="l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" sz="30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Diarrhea or</a:t>
            </a:r>
            <a:r>
              <a:rPr lang="en" sz="3000">
                <a:solidFill>
                  <a:srgbClr val="333333"/>
                </a:solidFill>
                <a:highlight>
                  <a:srgbClr val="F3F3F3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/>
              </a:rPr>
              <a:t> </a:t>
            </a:r>
            <a:r>
              <a:rPr lang="en" sz="3000">
                <a:highlight>
                  <a:srgbClr val="F3F3F3"/>
                </a:highlight>
                <a:latin typeface="Oswald"/>
                <a:ea typeface="Oswald"/>
                <a:cs typeface="Oswald"/>
                <a:sym typeface="Oswald"/>
              </a:rPr>
              <a:t>constipation		</a:t>
            </a:r>
            <a:r>
              <a:rPr lang="en" sz="30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Upset stomach	</a:t>
            </a:r>
            <a:endParaRPr sz="3000">
              <a:solidFill>
                <a:srgbClr val="005CB7"/>
              </a:solidFill>
              <a:highlight>
                <a:srgbClr val="F3F3F3"/>
              </a:highlight>
              <a:uFill>
                <a:noFill/>
              </a:uFill>
              <a:latin typeface="Oswald"/>
              <a:ea typeface="Oswald"/>
              <a:cs typeface="Oswald"/>
              <a:sym typeface="Oswald"/>
              <a:hlinkClick r:id="rId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Afterload Reducers...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234200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...treat high blood pressure &amp; congestive heart failure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...open &amp; relax blood vessels (arteries &amp; veins), so the heart can pump fresh oxygen &amp; blood to the body more efficiently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...reduce chest pain caused from lack of blood flow to the heart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14052" l="0" r="0" t="0"/>
          <a:stretch/>
        </p:blipFill>
        <p:spPr>
          <a:xfrm>
            <a:off x="6280225" y="95548"/>
            <a:ext cx="1428750" cy="13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