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66" r:id="rId2"/>
    <p:sldId id="256" r:id="rId3"/>
    <p:sldId id="257" r:id="rId4"/>
    <p:sldId id="289" r:id="rId5"/>
    <p:sldId id="258" r:id="rId6"/>
    <p:sldId id="261" r:id="rId7"/>
    <p:sldId id="274" r:id="rId8"/>
    <p:sldId id="275" r:id="rId9"/>
    <p:sldId id="276" r:id="rId10"/>
    <p:sldId id="259" r:id="rId11"/>
    <p:sldId id="270" r:id="rId12"/>
    <p:sldId id="260" r:id="rId13"/>
    <p:sldId id="262" r:id="rId14"/>
    <p:sldId id="263" r:id="rId15"/>
    <p:sldId id="264" r:id="rId16"/>
    <p:sldId id="292" r:id="rId17"/>
    <p:sldId id="267" r:id="rId18"/>
    <p:sldId id="272" r:id="rId19"/>
    <p:sldId id="268" r:id="rId20"/>
    <p:sldId id="287" r:id="rId21"/>
    <p:sldId id="285" r:id="rId22"/>
    <p:sldId id="269" r:id="rId23"/>
    <p:sldId id="279" r:id="rId24"/>
    <p:sldId id="288" r:id="rId25"/>
    <p:sldId id="280" r:id="rId26"/>
    <p:sldId id="293" r:id="rId27"/>
    <p:sldId id="294" r:id="rId28"/>
    <p:sldId id="295" r:id="rId29"/>
    <p:sldId id="296" r:id="rId30"/>
    <p:sldId id="277" r:id="rId31"/>
    <p:sldId id="283"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9A4F343-FAEF-42C2-A226-204A97509058}">
          <p14:sldIdLst>
            <p14:sldId id="266"/>
            <p14:sldId id="256"/>
            <p14:sldId id="257"/>
            <p14:sldId id="289"/>
            <p14:sldId id="258"/>
            <p14:sldId id="261"/>
            <p14:sldId id="274"/>
            <p14:sldId id="275"/>
            <p14:sldId id="276"/>
            <p14:sldId id="259"/>
            <p14:sldId id="270"/>
            <p14:sldId id="260"/>
            <p14:sldId id="262"/>
            <p14:sldId id="263"/>
            <p14:sldId id="264"/>
            <p14:sldId id="292"/>
            <p14:sldId id="267"/>
            <p14:sldId id="272"/>
            <p14:sldId id="268"/>
            <p14:sldId id="287"/>
            <p14:sldId id="285"/>
            <p14:sldId id="269"/>
            <p14:sldId id="279"/>
            <p14:sldId id="288"/>
            <p14:sldId id="280"/>
            <p14:sldId id="293"/>
            <p14:sldId id="294"/>
            <p14:sldId id="295"/>
            <p14:sldId id="296"/>
            <p14:sldId id="277"/>
            <p14:sldId id="283"/>
          </p14:sldIdLst>
        </p14:section>
        <p14:section name="Untitled Section" id="{B356C1F6-AB57-4B97-B1FC-EA07B3B02048}">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644" y="6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6051AA1-5BE9-4E71-A61C-F3180AA6DF31}" type="datetimeFigureOut">
              <a:rPr lang="en-US" smtClean="0"/>
              <a:pPr/>
              <a:t>12/7/2017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792EC9-8243-4F00-818A-E2B793B1C623}"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6051AA1-5BE9-4E71-A61C-F3180AA6DF31}" type="datetimeFigureOut">
              <a:rPr lang="en-US" smtClean="0"/>
              <a:pPr/>
              <a:t>12/7/2017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792EC9-8243-4F00-818A-E2B793B1C623}"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6051AA1-5BE9-4E71-A61C-F3180AA6DF31}" type="datetimeFigureOut">
              <a:rPr lang="en-US" smtClean="0"/>
              <a:pPr/>
              <a:t>12/7/2017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792EC9-8243-4F00-818A-E2B793B1C623}"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6051AA1-5BE9-4E71-A61C-F3180AA6DF31}" type="datetimeFigureOut">
              <a:rPr lang="en-US" smtClean="0"/>
              <a:pPr/>
              <a:t>12/7/2017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792EC9-8243-4F00-818A-E2B793B1C623}"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6051AA1-5BE9-4E71-A61C-F3180AA6DF31}" type="datetimeFigureOut">
              <a:rPr lang="en-US" smtClean="0"/>
              <a:pPr/>
              <a:t>12/7/2017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792EC9-8243-4F00-818A-E2B793B1C623}"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6051AA1-5BE9-4E71-A61C-F3180AA6DF31}" type="datetimeFigureOut">
              <a:rPr lang="en-US" smtClean="0"/>
              <a:pPr/>
              <a:t>12/7/2017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7792EC9-8243-4F00-818A-E2B793B1C623}"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6051AA1-5BE9-4E71-A61C-F3180AA6DF31}" type="datetimeFigureOut">
              <a:rPr lang="en-US" smtClean="0"/>
              <a:pPr/>
              <a:t>12/7/2017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7792EC9-8243-4F00-818A-E2B793B1C623}"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6051AA1-5BE9-4E71-A61C-F3180AA6DF31}" type="datetimeFigureOut">
              <a:rPr lang="en-US" smtClean="0"/>
              <a:pPr/>
              <a:t>12/7/2017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7792EC9-8243-4F00-818A-E2B793B1C623}"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051AA1-5BE9-4E71-A61C-F3180AA6DF31}" type="datetimeFigureOut">
              <a:rPr lang="en-US" smtClean="0"/>
              <a:pPr/>
              <a:t>12/7/2017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7792EC9-8243-4F00-818A-E2B793B1C623}"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051AA1-5BE9-4E71-A61C-F3180AA6DF31}" type="datetimeFigureOut">
              <a:rPr lang="en-US" smtClean="0"/>
              <a:pPr/>
              <a:t>12/7/2017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7792EC9-8243-4F00-818A-E2B793B1C623}"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051AA1-5BE9-4E71-A61C-F3180AA6DF31}" type="datetimeFigureOut">
              <a:rPr lang="en-US" smtClean="0"/>
              <a:pPr/>
              <a:t>12/7/2017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7792EC9-8243-4F00-818A-E2B793B1C623}"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051AA1-5BE9-4E71-A61C-F3180AA6DF31}" type="datetimeFigureOut">
              <a:rPr lang="en-US" smtClean="0"/>
              <a:pPr/>
              <a:t>12/7/2017</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792EC9-8243-4F00-818A-E2B793B1C623}"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ee the source image"/>
          <p:cNvPicPr>
            <a:picLocks noGrp="1" noChangeAspect="1" noChangeArrowheads="1"/>
          </p:cNvPicPr>
          <p:nvPr>
            <p:ph type="pic" idx="1"/>
          </p:nvPr>
        </p:nvPicPr>
        <p:blipFill>
          <a:blip r:embed="rId2" cstate="print"/>
          <a:srcRect t="21875" b="21875"/>
          <a:stretch>
            <a:fillRect/>
          </a:stretch>
        </p:blipFill>
        <p:spPr bwMode="auto">
          <a:xfrm>
            <a:off x="0" y="0"/>
            <a:ext cx="12192000" cy="6858000"/>
          </a:xfrm>
          <a:prstGeom prst="rect">
            <a:avLst/>
          </a:prstGeom>
          <a:noFill/>
        </p:spPr>
      </p:pic>
      <p:sp>
        <p:nvSpPr>
          <p:cNvPr id="6" name="Rectangle 5"/>
          <p:cNvSpPr/>
          <p:nvPr/>
        </p:nvSpPr>
        <p:spPr>
          <a:xfrm>
            <a:off x="3298683" y="1817978"/>
            <a:ext cx="5502418" cy="3046988"/>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9600" b="1" dirty="0">
                <a:ln w="11430"/>
                <a:solidFill>
                  <a:srgbClr val="FF0000"/>
                </a:solidFill>
                <a:effectLst>
                  <a:outerShdw blurRad="50800" dist="39000" dir="5460000" algn="tl">
                    <a:srgbClr val="000000">
                      <a:alpha val="38000"/>
                    </a:srgbClr>
                  </a:outerShdw>
                </a:effectLst>
              </a:rPr>
              <a:t>Islamic </a:t>
            </a:r>
          </a:p>
          <a:p>
            <a:pPr algn="ctr"/>
            <a:r>
              <a:rPr lang="en-US" sz="9600" b="1" dirty="0">
                <a:ln w="11430"/>
                <a:solidFill>
                  <a:srgbClr val="FF0000"/>
                </a:solidFill>
                <a:effectLst>
                  <a:outerShdw blurRad="50800" dist="39000" dir="5460000" algn="tl">
                    <a:srgbClr val="000000">
                      <a:alpha val="38000"/>
                    </a:srgbClr>
                  </a:outerShdw>
                </a:effectLst>
              </a:rPr>
              <a:t>Culture </a:t>
            </a:r>
          </a:p>
        </p:txBody>
      </p:sp>
      <p:sp>
        <p:nvSpPr>
          <p:cNvPr id="7" name="TextBox 6"/>
          <p:cNvSpPr txBox="1"/>
          <p:nvPr/>
        </p:nvSpPr>
        <p:spPr>
          <a:xfrm>
            <a:off x="4449473" y="5911632"/>
            <a:ext cx="4668981" cy="646331"/>
          </a:xfrm>
          <a:prstGeom prst="rect">
            <a:avLst/>
          </a:prstGeom>
          <a:noFill/>
        </p:spPr>
        <p:txBody>
          <a:bodyPr wrap="square" rtlCol="0">
            <a:spAutoFit/>
          </a:bodyPr>
          <a:lstStyle/>
          <a:p>
            <a:r>
              <a:rPr lang="en-US" dirty="0"/>
              <a:t>Authors: Nadine, Jessica, Jennifer, Maksim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B274CD-8AF5-4221-BE64-BB418B86B55C}"/>
              </a:ext>
            </a:extLst>
          </p:cNvPr>
          <p:cNvSpPr>
            <a:spLocks noGrp="1"/>
          </p:cNvSpPr>
          <p:nvPr>
            <p:ph type="title"/>
          </p:nvPr>
        </p:nvSpPr>
        <p:spPr>
          <a:xfrm>
            <a:off x="839790" y="403124"/>
            <a:ext cx="5835332" cy="491612"/>
          </a:xfrm>
        </p:spPr>
        <p:txBody>
          <a:bodyPr>
            <a:normAutofit/>
          </a:bodyPr>
          <a:lstStyle/>
          <a:p>
            <a:pPr algn="ctr"/>
            <a:r>
              <a:rPr lang="en-US" sz="2400" dirty="0">
                <a:latin typeface="Calisto MT" panose="02040603050505030304" pitchFamily="18" charset="0"/>
              </a:rPr>
              <a:t>DAILY LIFE</a:t>
            </a:r>
            <a:r>
              <a:rPr lang="en-US" sz="1800" dirty="0">
                <a:latin typeface="Calisto MT" panose="02040603050505030304" pitchFamily="18" charset="0"/>
              </a:rPr>
              <a:t> </a:t>
            </a:r>
            <a:r>
              <a:rPr lang="en-US" sz="2400" dirty="0">
                <a:latin typeface="Calisto MT" panose="02040603050505030304" pitchFamily="18" charset="0"/>
              </a:rPr>
              <a:t>AND</a:t>
            </a:r>
            <a:r>
              <a:rPr lang="en-US" sz="1800" dirty="0">
                <a:latin typeface="Calisto MT" panose="02040603050505030304" pitchFamily="18" charset="0"/>
              </a:rPr>
              <a:t> </a:t>
            </a:r>
            <a:r>
              <a:rPr lang="en-US" sz="2400" dirty="0">
                <a:latin typeface="Calisto MT" panose="02040603050505030304" pitchFamily="18" charset="0"/>
              </a:rPr>
              <a:t>PRACTICES</a:t>
            </a:r>
          </a:p>
        </p:txBody>
      </p:sp>
      <p:pic>
        <p:nvPicPr>
          <p:cNvPr id="6" name="Picture Placeholder 5">
            <a:extLst>
              <a:ext uri="{FF2B5EF4-FFF2-40B4-BE49-F238E27FC236}">
                <a16:creationId xmlns:a16="http://schemas.microsoft.com/office/drawing/2014/main" id="{ACF0E9A2-4940-4D80-AC99-C5CD381346E3}"/>
              </a:ext>
            </a:extLst>
          </p:cNvPr>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t="7865" b="7865"/>
          <a:stretch>
            <a:fillRect/>
          </a:stretch>
        </p:blipFill>
        <p:spPr>
          <a:xfrm>
            <a:off x="7291386" y="648930"/>
            <a:ext cx="4546600" cy="255746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3" name="Content Placeholder 2">
            <a:extLst>
              <a:ext uri="{FF2B5EF4-FFF2-40B4-BE49-F238E27FC236}">
                <a16:creationId xmlns:a16="http://schemas.microsoft.com/office/drawing/2014/main" id="{D69C8471-A76B-4BB9-A4B5-277724C69E13}"/>
              </a:ext>
            </a:extLst>
          </p:cNvPr>
          <p:cNvSpPr>
            <a:spLocks noGrp="1"/>
          </p:cNvSpPr>
          <p:nvPr>
            <p:ph type="body" sz="half" idx="2"/>
          </p:nvPr>
        </p:nvSpPr>
        <p:spPr>
          <a:xfrm>
            <a:off x="354014" y="1000126"/>
            <a:ext cx="6143269" cy="4640263"/>
          </a:xfrm>
        </p:spPr>
        <p:txBody>
          <a:bodyPr>
            <a:noAutofit/>
          </a:bodyPr>
          <a:lstStyle/>
          <a:p>
            <a:pPr marL="285750" indent="-285750" algn="l">
              <a:buFont typeface="Wingdings" panose="05000000000000000000" pitchFamily="2" charset="2"/>
              <a:buChar char="q"/>
            </a:pPr>
            <a:r>
              <a:rPr lang="en-US" sz="1800" dirty="0">
                <a:latin typeface="Calisto MT" panose="02040603050505030304" pitchFamily="18" charset="0"/>
              </a:rPr>
              <a:t>Islamic people have basic beliefs that are to be followed in their culture. </a:t>
            </a:r>
          </a:p>
          <a:p>
            <a:pPr marL="285750" indent="-285750" algn="l">
              <a:buFont typeface="Wingdings" panose="05000000000000000000" pitchFamily="2" charset="2"/>
              <a:buChar char="q"/>
            </a:pPr>
            <a:r>
              <a:rPr lang="en-US" sz="1800" dirty="0">
                <a:latin typeface="Calisto MT" panose="02040603050505030304" pitchFamily="18" charset="0"/>
              </a:rPr>
              <a:t>There is the expectation to live according to Islamic law, which is called Sharia, or “God’s Way”.  </a:t>
            </a:r>
          </a:p>
          <a:p>
            <a:pPr marL="285750" indent="-285750" algn="l">
              <a:buFont typeface="Wingdings" panose="05000000000000000000" pitchFamily="2" charset="2"/>
              <a:buChar char="q"/>
            </a:pPr>
            <a:r>
              <a:rPr lang="en-US" sz="1800" dirty="0">
                <a:latin typeface="Calisto MT" panose="02040603050505030304" pitchFamily="18" charset="0"/>
              </a:rPr>
              <a:t>Some of the things that are prohibited are stealing, lying, committing adultery, gambling, eating pork or drinking alcohol. </a:t>
            </a:r>
          </a:p>
          <a:p>
            <a:pPr marL="742950" lvl="1" indent="-285750">
              <a:buFont typeface="Wingdings" panose="05000000000000000000" pitchFamily="2" charset="2"/>
              <a:buChar char="§"/>
            </a:pPr>
            <a:r>
              <a:rPr lang="en-US" sz="1600" dirty="0">
                <a:latin typeface="Calisto MT" panose="02040603050505030304" pitchFamily="18" charset="0"/>
              </a:rPr>
              <a:t>Because they do not drink alcohol there is not a high prevalence of alcohol related diseases of the liver </a:t>
            </a:r>
          </a:p>
          <a:p>
            <a:pPr marL="285750" indent="-285750" algn="l">
              <a:buFont typeface="Wingdings" panose="05000000000000000000" pitchFamily="2" charset="2"/>
              <a:buChar char="q"/>
            </a:pPr>
            <a:r>
              <a:rPr lang="en-US" sz="1800" dirty="0">
                <a:latin typeface="Calisto MT" panose="02040603050505030304" pitchFamily="18" charset="0"/>
              </a:rPr>
              <a:t>The Qur’an, their holy book, instructs men and women to dress modestly. In some countries a woman must cover her head or face. Men generally wear a beard just as Mohammad did. </a:t>
            </a:r>
          </a:p>
          <a:p>
            <a:pPr marL="285750" indent="-285750" algn="l">
              <a:buFont typeface="Wingdings" panose="05000000000000000000" pitchFamily="2" charset="2"/>
              <a:buChar char="q"/>
            </a:pPr>
            <a:r>
              <a:rPr lang="en-US" sz="1800" dirty="0">
                <a:latin typeface="Calisto MT" panose="02040603050505030304" pitchFamily="18" charset="0"/>
              </a:rPr>
              <a:t>The status of women varies in each Islamic state. Some countries have greater equality between men and women while others limit the rights of women. Women do have a right to vote, obtain a good education and be employed.</a:t>
            </a:r>
          </a:p>
          <a:p>
            <a:pPr marL="285750" indent="-285750" algn="l">
              <a:buFont typeface="Wingdings" panose="05000000000000000000" pitchFamily="2" charset="2"/>
              <a:buChar char="q"/>
            </a:pPr>
            <a:r>
              <a:rPr lang="en-US" sz="1800" dirty="0">
                <a:latin typeface="Calisto MT" panose="02040603050505030304" pitchFamily="18" charset="0"/>
              </a:rPr>
              <a:t>Islam also teaches respect for parents, helping the poor, faith in God, kindness, honesty and hard work.</a:t>
            </a:r>
          </a:p>
          <a:p>
            <a:pPr marL="285750" indent="-285750">
              <a:buFont typeface="Wingdings" panose="05000000000000000000" pitchFamily="2" charset="2"/>
              <a:buChar char="q"/>
            </a:pPr>
            <a:endParaRPr lang="en-US" sz="1600" dirty="0"/>
          </a:p>
        </p:txBody>
      </p:sp>
      <p:pic>
        <p:nvPicPr>
          <p:cNvPr id="5" name="Content Placeholder 4">
            <a:extLst>
              <a:ext uri="{FF2B5EF4-FFF2-40B4-BE49-F238E27FC236}">
                <a16:creationId xmlns:a16="http://schemas.microsoft.com/office/drawing/2014/main" id="{F940B410-7018-4827-9E91-C6AF13DBD6D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91386" y="3485093"/>
            <a:ext cx="4546600" cy="3031067"/>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39593465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9347E9-F12F-4127-A170-61F78336FE02}"/>
              </a:ext>
            </a:extLst>
          </p:cNvPr>
          <p:cNvSpPr>
            <a:spLocks noGrp="1"/>
          </p:cNvSpPr>
          <p:nvPr>
            <p:ph type="title"/>
          </p:nvPr>
        </p:nvSpPr>
        <p:spPr>
          <a:xfrm>
            <a:off x="609600" y="485775"/>
            <a:ext cx="6572250" cy="590550"/>
          </a:xfrm>
        </p:spPr>
        <p:txBody>
          <a:bodyPr>
            <a:noAutofit/>
          </a:bodyPr>
          <a:lstStyle/>
          <a:p>
            <a:pPr algn="ctr"/>
            <a:br>
              <a:rPr lang="en-US" sz="2800" dirty="0">
                <a:latin typeface="Calisto MT" panose="02040603050505030304" pitchFamily="18" charset="0"/>
              </a:rPr>
            </a:br>
            <a:r>
              <a:rPr lang="en-US" sz="2800" b="1" dirty="0">
                <a:latin typeface="Calisto MT" panose="02040603050505030304" pitchFamily="18" charset="0"/>
              </a:rPr>
              <a:t>DAILY LIFE AND PRACTICES </a:t>
            </a:r>
            <a:br>
              <a:rPr lang="en-US" sz="2800" dirty="0">
                <a:latin typeface="Calisto MT" panose="02040603050505030304" pitchFamily="18" charset="0"/>
              </a:rPr>
            </a:br>
            <a:endParaRPr lang="en-US" sz="2800" dirty="0">
              <a:latin typeface="Calisto MT" panose="02040603050505030304" pitchFamily="18" charset="0"/>
            </a:endParaRPr>
          </a:p>
        </p:txBody>
      </p:sp>
      <p:sp>
        <p:nvSpPr>
          <p:cNvPr id="5" name="Picture Placeholder 2">
            <a:extLst>
              <a:ext uri="{FF2B5EF4-FFF2-40B4-BE49-F238E27FC236}">
                <a16:creationId xmlns:a16="http://schemas.microsoft.com/office/drawing/2014/main" id="{0C8C0BBE-EC88-41AC-A1AE-07EC501A2207}"/>
              </a:ext>
            </a:extLst>
          </p:cNvPr>
          <p:cNvSpPr>
            <a:spLocks noGrp="1"/>
          </p:cNvSpPr>
          <p:nvPr>
            <p:ph sz="half" idx="1"/>
          </p:nvPr>
        </p:nvSpPr>
        <p:spPr>
          <a:xfrm>
            <a:off x="609599" y="1190625"/>
            <a:ext cx="6238875" cy="5038725"/>
          </a:xfrm>
        </p:spPr>
        <p:txBody>
          <a:bodyPr>
            <a:normAutofit fontScale="70000" lnSpcReduction="20000"/>
          </a:bodyPr>
          <a:lstStyle/>
          <a:p>
            <a:pPr marL="285750" indent="-285750" algn="l">
              <a:buFont typeface="Wingdings" panose="05000000000000000000" pitchFamily="2" charset="2"/>
              <a:buChar char="q"/>
            </a:pPr>
            <a:r>
              <a:rPr lang="en-US" sz="2600" dirty="0">
                <a:latin typeface="Calisto MT" panose="02040603050505030304" pitchFamily="18" charset="0"/>
              </a:rPr>
              <a:t>Every culture has definite expectations that guide the shaping of boys and girls into two very distinct personalities; the Middle East is no exception.  Almost from the beginning of a person’s life, the attitude of the males in Islamic culture being superior to females is greatly emphasized. The result is idealized roles of males and females, which has a huge impact on not only the social order, but on almost all levels of interpersonal relations.</a:t>
            </a:r>
          </a:p>
          <a:p>
            <a:pPr marL="285750" indent="-285750" algn="l">
              <a:buFont typeface="Wingdings" panose="05000000000000000000" pitchFamily="2" charset="2"/>
              <a:buChar char="q"/>
            </a:pPr>
            <a:r>
              <a:rPr lang="en-US" sz="2600" dirty="0">
                <a:latin typeface="Calisto MT" panose="02040603050505030304" pitchFamily="18" charset="0"/>
              </a:rPr>
              <a:t>Children of Islamic families in the Middle East learn at a very young age that the preservation of family and tribal traditions is of utmost importance. Therefore, in terms of the concept of time, more emphasis is placed on the past than the future. In addition, just as the traditions of their ancestors are not forgotten, they also do not easily forget battles and perceived humiliations, regardless of whether these events occurred long ago.</a:t>
            </a:r>
          </a:p>
          <a:p>
            <a:pPr marL="285750" indent="-285750" algn="l">
              <a:buFont typeface="Wingdings" panose="05000000000000000000" pitchFamily="2" charset="2"/>
              <a:buChar char="q"/>
            </a:pPr>
            <a:r>
              <a:rPr lang="en-US" sz="2600" dirty="0">
                <a:latin typeface="Calisto MT" panose="02040603050505030304" pitchFamily="18" charset="0"/>
              </a:rPr>
              <a:t>Many tribal cultures view the social graces, being polite, showing respect and personal interactions as  more important than being on time. Unlike many Western cultures, most Arabs do not equate time and money. They consider social interaction before, during, and after meetings as highly important.</a:t>
            </a:r>
          </a:p>
          <a:p>
            <a:pPr algn="l"/>
            <a:endParaRPr lang="en-US" dirty="0"/>
          </a:p>
        </p:txBody>
      </p:sp>
      <p:pic>
        <p:nvPicPr>
          <p:cNvPr id="4" name="Picture 3">
            <a:extLst>
              <a:ext uri="{FF2B5EF4-FFF2-40B4-BE49-F238E27FC236}">
                <a16:creationId xmlns:a16="http://schemas.microsoft.com/office/drawing/2014/main" id="{CDD7FEDC-90A7-476B-ABB9-E124BE1645F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50886" y="781050"/>
            <a:ext cx="3810000" cy="225013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7" name="Picture Placeholder 5">
            <a:extLst>
              <a:ext uri="{FF2B5EF4-FFF2-40B4-BE49-F238E27FC236}">
                <a16:creationId xmlns:a16="http://schemas.microsoft.com/office/drawing/2014/main" id="{C4A541C9-299F-4EE8-BF3C-35D550BD82CC}"/>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Lst>
          </a:blip>
          <a:srcRect t="7386" b="7386"/>
          <a:stretch>
            <a:fillRect/>
          </a:stretch>
        </p:blipFill>
        <p:spPr>
          <a:xfrm>
            <a:off x="7297821" y="3786982"/>
            <a:ext cx="3810000" cy="2143143"/>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18714442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CB44D0-2459-4E27-BBE1-5C3C1DC368AD}"/>
              </a:ext>
            </a:extLst>
          </p:cNvPr>
          <p:cNvSpPr>
            <a:spLocks noGrp="1"/>
          </p:cNvSpPr>
          <p:nvPr>
            <p:ph type="title"/>
          </p:nvPr>
        </p:nvSpPr>
        <p:spPr>
          <a:xfrm>
            <a:off x="839790" y="457200"/>
            <a:ext cx="5002212" cy="650240"/>
          </a:xfrm>
        </p:spPr>
        <p:txBody>
          <a:bodyPr>
            <a:normAutofit/>
          </a:bodyPr>
          <a:lstStyle/>
          <a:p>
            <a:pPr algn="ctr"/>
            <a:r>
              <a:rPr lang="en-US" sz="2400" dirty="0">
                <a:latin typeface="Calisto MT" panose="02040603050505030304" pitchFamily="18" charset="0"/>
              </a:rPr>
              <a:t>FAMILY</a:t>
            </a:r>
            <a:r>
              <a:rPr lang="en-US" dirty="0">
                <a:latin typeface="Calisto MT" panose="02040603050505030304" pitchFamily="18" charset="0"/>
              </a:rPr>
              <a:t> </a:t>
            </a:r>
            <a:r>
              <a:rPr lang="en-US" sz="2400" dirty="0">
                <a:latin typeface="Calisto MT" panose="02040603050505030304" pitchFamily="18" charset="0"/>
              </a:rPr>
              <a:t>STRUCTURE</a:t>
            </a:r>
            <a:endParaRPr lang="en-US" dirty="0">
              <a:latin typeface="Calisto MT" panose="02040603050505030304" pitchFamily="18" charset="0"/>
            </a:endParaRPr>
          </a:p>
        </p:txBody>
      </p:sp>
      <p:pic>
        <p:nvPicPr>
          <p:cNvPr id="6" name="Picture Placeholder 5">
            <a:extLst>
              <a:ext uri="{FF2B5EF4-FFF2-40B4-BE49-F238E27FC236}">
                <a16:creationId xmlns:a16="http://schemas.microsoft.com/office/drawing/2014/main" id="{B97607A2-74B0-4251-8D5D-FB79A8039DA0}"/>
              </a:ext>
            </a:extLst>
          </p:cNvPr>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t="7709" b="7709"/>
          <a:stretch>
            <a:fillRect/>
          </a:stretch>
        </p:blipFill>
        <p:spPr>
          <a:xfrm>
            <a:off x="6146092" y="1753691"/>
            <a:ext cx="5687662" cy="3199310"/>
          </a:xfrm>
          <a:prstGeom prst="rect">
            <a:avLst/>
          </a:prstGeom>
          <a:ln w="228600" cap="sq" cmpd="thickThin">
            <a:solidFill>
              <a:srgbClr val="000000"/>
            </a:solidFill>
            <a:prstDash val="solid"/>
            <a:miter lim="800000"/>
          </a:ln>
          <a:effectLst>
            <a:innerShdw blurRad="76200">
              <a:srgbClr val="000000"/>
            </a:innerShdw>
          </a:effectLst>
        </p:spPr>
      </p:pic>
      <p:sp>
        <p:nvSpPr>
          <p:cNvPr id="3" name="Content Placeholder 2">
            <a:extLst>
              <a:ext uri="{FF2B5EF4-FFF2-40B4-BE49-F238E27FC236}">
                <a16:creationId xmlns:a16="http://schemas.microsoft.com/office/drawing/2014/main" id="{7376B02C-5344-488F-A848-4CEA5AC68848}"/>
              </a:ext>
            </a:extLst>
          </p:cNvPr>
          <p:cNvSpPr>
            <a:spLocks noGrp="1"/>
          </p:cNvSpPr>
          <p:nvPr>
            <p:ph type="body" sz="half" idx="2"/>
          </p:nvPr>
        </p:nvSpPr>
        <p:spPr>
          <a:xfrm>
            <a:off x="839788" y="1107440"/>
            <a:ext cx="5002213" cy="4761548"/>
          </a:xfrm>
        </p:spPr>
        <p:txBody>
          <a:bodyPr>
            <a:normAutofit fontScale="92500" lnSpcReduction="10000"/>
          </a:bodyPr>
          <a:lstStyle/>
          <a:p>
            <a:pPr marL="342900" indent="-342900">
              <a:buFont typeface="Wingdings" panose="05000000000000000000" pitchFamily="2" charset="2"/>
              <a:buChar char="q"/>
            </a:pPr>
            <a:r>
              <a:rPr lang="en-US" sz="2000" dirty="0">
                <a:latin typeface="Calisto MT" panose="02040603050505030304" pitchFamily="18" charset="0"/>
              </a:rPr>
              <a:t>In our current era, the nature, function, and structure of the family have been called into question. An unmarried couple, a single mother, and homosexual couples are seen by many as equally legitimate versions of the family unit. Islam is more conservative, viewing the family as a divinely inspired institution, with marriage at its center. </a:t>
            </a:r>
          </a:p>
          <a:p>
            <a:pPr marL="342900" indent="-342900">
              <a:buFont typeface="Wingdings" panose="05000000000000000000" pitchFamily="2" charset="2"/>
              <a:buChar char="q"/>
            </a:pPr>
            <a:r>
              <a:rPr lang="en-US" sz="2000" dirty="0">
                <a:latin typeface="Calisto MT" panose="02040603050505030304" pitchFamily="18" charset="0"/>
              </a:rPr>
              <a:t>The family unit is considered the cornerstone of a healthy and balanced society.</a:t>
            </a:r>
            <a:r>
              <a:rPr lang="en-US" sz="2000" baseline="30000" dirty="0">
                <a:latin typeface="Calisto MT" panose="02040603050505030304" pitchFamily="18" charset="0"/>
              </a:rPr>
              <a:t> </a:t>
            </a:r>
            <a:r>
              <a:rPr lang="en-US" sz="2000" dirty="0">
                <a:latin typeface="Calisto MT" panose="02040603050505030304" pitchFamily="18" charset="0"/>
              </a:rPr>
              <a:t>Traditional Muslim families often span three or more generations.</a:t>
            </a:r>
            <a:r>
              <a:rPr lang="en-US" sz="2000" baseline="30000" dirty="0">
                <a:latin typeface="Calisto MT" panose="02040603050505030304" pitchFamily="18" charset="0"/>
              </a:rPr>
              <a:t> </a:t>
            </a:r>
            <a:r>
              <a:rPr lang="en-US" sz="2000" dirty="0">
                <a:latin typeface="Calisto MT" panose="02040603050505030304" pitchFamily="18" charset="0"/>
              </a:rPr>
              <a:t>There are multiple advantages to an extended structure including stability, cohesiveness, and physical and psychological support, especially in times of need.</a:t>
            </a:r>
          </a:p>
          <a:p>
            <a:pPr marL="285750" indent="-285750">
              <a:buFont typeface="Wingdings" panose="05000000000000000000" pitchFamily="2" charset="2"/>
              <a:buChar char="q"/>
            </a:pPr>
            <a:endParaRPr lang="en-US" dirty="0"/>
          </a:p>
          <a:p>
            <a:pPr marL="285750" indent="-285750">
              <a:buFont typeface="Wingdings" panose="05000000000000000000" pitchFamily="2" charset="2"/>
              <a:buChar char="q"/>
            </a:pPr>
            <a:endParaRPr lang="en-US" baseline="30000" dirty="0"/>
          </a:p>
          <a:p>
            <a:pPr marL="285750" indent="-285750">
              <a:buFont typeface="Wingdings" panose="05000000000000000000" pitchFamily="2" charset="2"/>
              <a:buChar char="q"/>
            </a:pPr>
            <a:endParaRPr lang="en-US" dirty="0"/>
          </a:p>
          <a:p>
            <a:pPr marL="285750" indent="-285750">
              <a:buFont typeface="Wingdings" panose="05000000000000000000" pitchFamily="2" charset="2"/>
              <a:buChar char="q"/>
            </a:pPr>
            <a:endParaRPr lang="en-US" dirty="0"/>
          </a:p>
        </p:txBody>
      </p:sp>
    </p:spTree>
    <p:extLst>
      <p:ext uri="{BB962C8B-B14F-4D97-AF65-F5344CB8AC3E}">
        <p14:creationId xmlns:p14="http://schemas.microsoft.com/office/powerpoint/2010/main" val="22267284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095B7-2119-4D8E-95FD-B5A6F04A20F1}"/>
              </a:ext>
            </a:extLst>
          </p:cNvPr>
          <p:cNvSpPr>
            <a:spLocks noGrp="1"/>
          </p:cNvSpPr>
          <p:nvPr>
            <p:ph type="title"/>
          </p:nvPr>
        </p:nvSpPr>
        <p:spPr>
          <a:xfrm>
            <a:off x="609600" y="274638"/>
            <a:ext cx="10972800" cy="1106487"/>
          </a:xfrm>
        </p:spPr>
        <p:txBody>
          <a:bodyPr>
            <a:normAutofit/>
          </a:bodyPr>
          <a:lstStyle/>
          <a:p>
            <a:pPr algn="ctr"/>
            <a:r>
              <a:rPr lang="en-US" sz="4000" b="1" dirty="0">
                <a:latin typeface="Calisto MT" panose="02040603050505030304" pitchFamily="18" charset="0"/>
              </a:rPr>
              <a:t>FAMILY STRUCTURE </a:t>
            </a:r>
          </a:p>
        </p:txBody>
      </p:sp>
      <p:sp>
        <p:nvSpPr>
          <p:cNvPr id="3" name="Content Placeholder 2">
            <a:extLst>
              <a:ext uri="{FF2B5EF4-FFF2-40B4-BE49-F238E27FC236}">
                <a16:creationId xmlns:a16="http://schemas.microsoft.com/office/drawing/2014/main" id="{3C3CFD39-C093-43EF-9132-08538E6E6E15}"/>
              </a:ext>
            </a:extLst>
          </p:cNvPr>
          <p:cNvSpPr>
            <a:spLocks noGrp="1"/>
          </p:cNvSpPr>
          <p:nvPr>
            <p:ph idx="1"/>
          </p:nvPr>
        </p:nvSpPr>
        <p:spPr/>
        <p:txBody>
          <a:bodyPr>
            <a:normAutofit fontScale="77500" lnSpcReduction="20000"/>
          </a:bodyPr>
          <a:lstStyle/>
          <a:p>
            <a:pPr>
              <a:buFont typeface="Wingdings" panose="05000000000000000000" pitchFamily="2" charset="2"/>
              <a:buChar char="q"/>
            </a:pPr>
            <a:r>
              <a:rPr lang="en-US" dirty="0">
                <a:latin typeface="Calisto MT" panose="02040603050505030304" pitchFamily="18" charset="0"/>
              </a:rPr>
              <a:t>As in many traditional cultures, respect and esteem increase with age. Elderly parents are shown respect due to their life experiences and their position within the family unit. It is considered a gift from Allah to be able to care for one’s parents in their later years of life.</a:t>
            </a:r>
          </a:p>
          <a:p>
            <a:pPr>
              <a:buFont typeface="Wingdings" panose="05000000000000000000" pitchFamily="2" charset="2"/>
              <a:buChar char="q"/>
            </a:pPr>
            <a:r>
              <a:rPr lang="en-US" dirty="0">
                <a:latin typeface="Calisto MT" panose="02040603050505030304" pitchFamily="18" charset="0"/>
              </a:rPr>
              <a:t>The man is considered the head of the family. Many see this as a double edged sword because leadership also requires responsibility. Even in a family where the wife earns money, economic responsibility for maintaining the family is considered solely the responsibility of the man.</a:t>
            </a:r>
          </a:p>
          <a:p>
            <a:pPr>
              <a:buFont typeface="Wingdings" panose="05000000000000000000" pitchFamily="2" charset="2"/>
              <a:buChar char="q"/>
            </a:pPr>
            <a:r>
              <a:rPr lang="en-US" dirty="0">
                <a:latin typeface="Calisto MT" panose="02040603050505030304" pitchFamily="18" charset="0"/>
              </a:rPr>
              <a:t> The integrity of the family can be greatly affected by unemployment, leaving the man feeling a sense of being in oblivion. In such situations, psychological morbidity may be high, with consequences for the entire family.</a:t>
            </a:r>
          </a:p>
          <a:p>
            <a:endParaRPr lang="en-US" dirty="0"/>
          </a:p>
        </p:txBody>
      </p:sp>
    </p:spTree>
    <p:extLst>
      <p:ext uri="{BB962C8B-B14F-4D97-AF65-F5344CB8AC3E}">
        <p14:creationId xmlns:p14="http://schemas.microsoft.com/office/powerpoint/2010/main" val="42334386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5374FB-2F0B-4E6D-83F4-533F8D77497F}"/>
              </a:ext>
            </a:extLst>
          </p:cNvPr>
          <p:cNvSpPr>
            <a:spLocks noGrp="1"/>
          </p:cNvSpPr>
          <p:nvPr>
            <p:ph type="title"/>
          </p:nvPr>
        </p:nvSpPr>
        <p:spPr>
          <a:xfrm>
            <a:off x="839790" y="659220"/>
            <a:ext cx="4991169" cy="984934"/>
          </a:xfrm>
        </p:spPr>
        <p:txBody>
          <a:bodyPr>
            <a:noAutofit/>
          </a:bodyPr>
          <a:lstStyle/>
          <a:p>
            <a:pPr algn="ctr"/>
            <a:br>
              <a:rPr lang="en-US" sz="3200" dirty="0">
                <a:latin typeface="Calisto MT" panose="02040603050505030304" pitchFamily="18" charset="0"/>
              </a:rPr>
            </a:br>
            <a:br>
              <a:rPr lang="en-US" sz="3200" dirty="0">
                <a:latin typeface="Calisto MT" panose="02040603050505030304" pitchFamily="18" charset="0"/>
              </a:rPr>
            </a:br>
            <a:br>
              <a:rPr lang="en-US" sz="3200" dirty="0">
                <a:latin typeface="Calisto MT" panose="02040603050505030304" pitchFamily="18" charset="0"/>
              </a:rPr>
            </a:br>
            <a:br>
              <a:rPr lang="en-US" sz="3200" dirty="0">
                <a:latin typeface="Calisto MT" panose="02040603050505030304" pitchFamily="18" charset="0"/>
              </a:rPr>
            </a:br>
            <a:r>
              <a:rPr lang="en-US" sz="3200" dirty="0">
                <a:latin typeface="Calisto MT" panose="02040603050505030304" pitchFamily="18" charset="0"/>
              </a:rPr>
              <a:t> FAMLY STRUCTURE</a:t>
            </a:r>
            <a:br>
              <a:rPr lang="en-US" sz="2400" dirty="0">
                <a:latin typeface="Calisto MT" panose="02040603050505030304" pitchFamily="18" charset="0"/>
              </a:rPr>
            </a:br>
            <a:endParaRPr lang="en-US" sz="2400" dirty="0">
              <a:latin typeface="Calisto MT" panose="02040603050505030304" pitchFamily="18" charset="0"/>
            </a:endParaRPr>
          </a:p>
        </p:txBody>
      </p:sp>
      <p:pic>
        <p:nvPicPr>
          <p:cNvPr id="7" name="Picture Placeholder 6">
            <a:extLst>
              <a:ext uri="{FF2B5EF4-FFF2-40B4-BE49-F238E27FC236}">
                <a16:creationId xmlns:a16="http://schemas.microsoft.com/office/drawing/2014/main" id="{EAAA724C-58DB-406C-87C4-96A3C0264848}"/>
              </a:ext>
            </a:extLst>
          </p:cNvPr>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t="6406" b="6406"/>
          <a:stretch>
            <a:fillRect/>
          </a:stretch>
        </p:blipFill>
        <p:spPr>
          <a:xfrm>
            <a:off x="5830959" y="1644153"/>
            <a:ext cx="5947304" cy="3345359"/>
          </a:xfrm>
        </p:spPr>
      </p:pic>
      <p:sp>
        <p:nvSpPr>
          <p:cNvPr id="4" name="Rectangle 1">
            <a:extLst>
              <a:ext uri="{FF2B5EF4-FFF2-40B4-BE49-F238E27FC236}">
                <a16:creationId xmlns:a16="http://schemas.microsoft.com/office/drawing/2014/main" id="{5ACE44F2-B119-4D14-8FCA-5FB8DA85A71B}"/>
              </a:ext>
            </a:extLst>
          </p:cNvPr>
          <p:cNvSpPr>
            <a:spLocks noGrp="1" noChangeArrowheads="1"/>
          </p:cNvSpPr>
          <p:nvPr>
            <p:ph type="body" sz="half" idx="2"/>
          </p:nvPr>
        </p:nvSpPr>
        <p:spPr bwMode="auto">
          <a:xfrm>
            <a:off x="662611" y="1644153"/>
            <a:ext cx="5168348" cy="37907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1" u="none" strike="noStrike" cap="none" normalizeH="0" baseline="0" dirty="0">
                <a:ln>
                  <a:noFill/>
                </a:ln>
                <a:solidFill>
                  <a:schemeClr val="tx1"/>
                </a:solidFill>
                <a:effectLst/>
                <a:latin typeface="Calisto MT" panose="02040603050505030304" pitchFamily="18" charset="0"/>
              </a:rPr>
              <a:t>You are a garment to them, and they are a garment for you.</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1" u="none" strike="noStrike" cap="none" normalizeH="0" baseline="0" dirty="0">
                <a:ln>
                  <a:noFill/>
                </a:ln>
                <a:solidFill>
                  <a:schemeClr val="tx1"/>
                </a:solidFill>
                <a:effectLst/>
                <a:latin typeface="Calisto MT" panose="02040603050505030304" pitchFamily="18" charset="0"/>
              </a:rPr>
              <a:t>Qur’an</a:t>
            </a:r>
            <a:r>
              <a:rPr lang="en-US" altLang="en-US" sz="1000" i="1" baseline="30000" dirty="0">
                <a:solidFill>
                  <a:srgbClr val="FFFFFF"/>
                </a:solidFill>
                <a:latin typeface="Calisto MT" panose="02040603050505030304" pitchFamily="18" charset="0"/>
                <a:cs typeface="Arial" panose="020B0604020202020204" pitchFamily="34" charset="0"/>
              </a:rPr>
              <a:t>7</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000" b="0" i="1" u="none" strike="noStrike" cap="none" normalizeH="0" baseline="30000" dirty="0">
              <a:ln>
                <a:noFill/>
              </a:ln>
              <a:solidFill>
                <a:srgbClr val="FFFFFF"/>
              </a:solidFill>
              <a:effectLst/>
              <a:latin typeface="Calisto MT" panose="0204060305050503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000" b="0" i="1" u="none" strike="noStrike" cap="none" normalizeH="0" baseline="30000" dirty="0">
              <a:ln>
                <a:noFill/>
              </a:ln>
              <a:solidFill>
                <a:srgbClr val="FFFFFF"/>
              </a:solidFill>
              <a:effectLst/>
              <a:latin typeface="Calisto MT" panose="0204060305050503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900" b="0" i="0" u="none" strike="noStrike" cap="none" normalizeH="0" baseline="0" dirty="0">
              <a:ln>
                <a:noFill/>
              </a:ln>
              <a:solidFill>
                <a:schemeClr val="tx1"/>
              </a:solidFill>
              <a:effectLst/>
              <a:latin typeface="Calisto MT" panose="0204060305050503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tx1"/>
                </a:solidFill>
                <a:effectLst/>
                <a:latin typeface="Calisto MT" panose="02040603050505030304" pitchFamily="18" charset="0"/>
              </a:rPr>
              <a:t>This Qur'an simile captures the primary goals of marriage—to provide warmth, comfort,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tx1"/>
                </a:solidFill>
                <a:effectLst/>
                <a:latin typeface="Calisto MT" panose="02040603050505030304" pitchFamily="18" charset="0"/>
              </a:rPr>
              <a:t>and protection and to beautify. </a:t>
            </a:r>
            <a:r>
              <a:rPr lang="en-US" altLang="en-US" sz="2000" dirty="0">
                <a:latin typeface="Calisto MT" panose="02040603050505030304" pitchFamily="18" charset="0"/>
              </a:rPr>
              <a:t>The Islamic perspective includes</a:t>
            </a:r>
            <a:r>
              <a:rPr kumimoji="0" lang="en-US" altLang="en-US" sz="2000" b="0" i="0" u="none" strike="noStrike" cap="none" normalizeH="0" baseline="0" dirty="0">
                <a:ln>
                  <a:noFill/>
                </a:ln>
                <a:solidFill>
                  <a:schemeClr val="tx1"/>
                </a:solidFill>
                <a:effectLst/>
                <a:latin typeface="Calisto MT" panose="02040603050505030304" pitchFamily="18" charset="0"/>
              </a:rPr>
              <a:t> children having a right to be born and raised in a stable and secure environment; marriage is </a:t>
            </a:r>
            <a:r>
              <a:rPr lang="en-US" altLang="en-US" sz="2000" dirty="0">
                <a:latin typeface="Calisto MT" panose="02040603050505030304" pitchFamily="18" charset="0"/>
              </a:rPr>
              <a:t>the way to </a:t>
            </a:r>
            <a:r>
              <a:rPr kumimoji="0" lang="en-US" altLang="en-US" sz="2000" b="0" i="0" u="none" strike="noStrike" cap="none" normalizeH="0" baseline="0" dirty="0">
                <a:ln>
                  <a:noFill/>
                </a:ln>
                <a:solidFill>
                  <a:schemeClr val="tx1"/>
                </a:solidFill>
                <a:effectLst/>
                <a:latin typeface="Calisto MT" panose="02040603050505030304" pitchFamily="18" charset="0"/>
              </a:rPr>
              <a:t>provide </a:t>
            </a:r>
            <a:r>
              <a:rPr lang="en-US" altLang="en-US" sz="2000" dirty="0">
                <a:latin typeface="Calisto MT" panose="02040603050505030304" pitchFamily="18" charset="0"/>
              </a:rPr>
              <a:t>this </a:t>
            </a:r>
            <a:r>
              <a:rPr kumimoji="0" lang="en-US" altLang="en-US" sz="2000" b="0" i="0" u="none" strike="noStrike" cap="none" normalizeH="0" baseline="0" dirty="0">
                <a:ln>
                  <a:noFill/>
                </a:ln>
                <a:solidFill>
                  <a:schemeClr val="tx1"/>
                </a:solidFill>
                <a:effectLst/>
                <a:latin typeface="Calisto MT" panose="02040603050505030304" pitchFamily="18" charset="0"/>
              </a:rPr>
              <a:t>environment. </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800" dirty="0">
              <a:latin typeface="Arial" panose="020B0604020202020204" pitchFamily="34" charset="0"/>
            </a:endParaRPr>
          </a:p>
        </p:txBody>
      </p:sp>
    </p:spTree>
    <p:extLst>
      <p:ext uri="{BB962C8B-B14F-4D97-AF65-F5344CB8AC3E}">
        <p14:creationId xmlns:p14="http://schemas.microsoft.com/office/powerpoint/2010/main" val="39744319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8DD5F6-7DE6-4347-9C98-D6A1229D1E08}"/>
              </a:ext>
            </a:extLst>
          </p:cNvPr>
          <p:cNvSpPr>
            <a:spLocks noGrp="1"/>
          </p:cNvSpPr>
          <p:nvPr>
            <p:ph type="title"/>
          </p:nvPr>
        </p:nvSpPr>
        <p:spPr/>
        <p:txBody>
          <a:bodyPr/>
          <a:lstStyle/>
          <a:p>
            <a:pPr algn="ctr"/>
            <a:r>
              <a:rPr lang="en-US" b="1" dirty="0">
                <a:latin typeface="Calisto MT" panose="02040603050505030304" pitchFamily="18" charset="0"/>
              </a:rPr>
              <a:t>FAMILY STRUCTURE </a:t>
            </a:r>
          </a:p>
        </p:txBody>
      </p:sp>
      <p:sp>
        <p:nvSpPr>
          <p:cNvPr id="3" name="Content Placeholder 2">
            <a:extLst>
              <a:ext uri="{FF2B5EF4-FFF2-40B4-BE49-F238E27FC236}">
                <a16:creationId xmlns:a16="http://schemas.microsoft.com/office/drawing/2014/main" id="{6C03B2DB-426E-4F7E-9F26-8DEB029703B4}"/>
              </a:ext>
            </a:extLst>
          </p:cNvPr>
          <p:cNvSpPr>
            <a:spLocks noGrp="1"/>
          </p:cNvSpPr>
          <p:nvPr>
            <p:ph idx="1"/>
          </p:nvPr>
        </p:nvSpPr>
        <p:spPr/>
        <p:txBody>
          <a:bodyPr>
            <a:normAutofit fontScale="92500" lnSpcReduction="20000"/>
          </a:bodyPr>
          <a:lstStyle/>
          <a:p>
            <a:pPr>
              <a:buFont typeface="Wingdings" panose="05000000000000000000" pitchFamily="2" charset="2"/>
              <a:buChar char="q"/>
            </a:pPr>
            <a:r>
              <a:rPr lang="en-US" altLang="en-US" dirty="0">
                <a:latin typeface="Calisto MT" panose="02040603050505030304" pitchFamily="18" charset="0"/>
              </a:rPr>
              <a:t>On the polar end, celibacy and sex outside of marriage are strongly discouraged because they are viewed as behavioral extremes that are in opposition to a wholesome society.</a:t>
            </a:r>
            <a:endParaRPr lang="en-US" altLang="en-US" sz="1100" baseline="30000" dirty="0">
              <a:solidFill>
                <a:srgbClr val="FFFFFF"/>
              </a:solidFill>
              <a:latin typeface="Calisto MT" panose="02040603050505030304" pitchFamily="18" charset="0"/>
              <a:cs typeface="Arial" panose="020B0604020202020204" pitchFamily="34" charset="0"/>
            </a:endParaRPr>
          </a:p>
          <a:p>
            <a:pPr marL="0" indent="0">
              <a:buNone/>
            </a:pPr>
            <a:endParaRPr lang="en-US" altLang="en-US" dirty="0">
              <a:latin typeface="Calisto MT" panose="02040603050505030304" pitchFamily="18" charset="0"/>
              <a:cs typeface="Arial" panose="020B0604020202020204" pitchFamily="34" charset="0"/>
            </a:endParaRPr>
          </a:p>
          <a:p>
            <a:pPr>
              <a:buFont typeface="Wingdings" panose="05000000000000000000" pitchFamily="2" charset="2"/>
              <a:buChar char="q"/>
            </a:pPr>
            <a:r>
              <a:rPr lang="en-US" altLang="en-US" dirty="0">
                <a:latin typeface="Calisto MT" panose="02040603050505030304" pitchFamily="18" charset="0"/>
                <a:cs typeface="Arial" panose="020B0604020202020204" pitchFamily="34" charset="0"/>
              </a:rPr>
              <a:t>M</a:t>
            </a:r>
            <a:r>
              <a:rPr lang="en-US" altLang="en-US" dirty="0">
                <a:latin typeface="Calisto MT" panose="02040603050505030304" pitchFamily="18" charset="0"/>
              </a:rPr>
              <a:t>arriage is considered the joining of two families, usually arranged by the parents. Although voluntary consent of both the bride and groom are required, many times there is a strong feeling of coercion. Apparently, some parents are beginning to grasp the marital concerns of their children. However, both young and old still consider it important to choose marriage partners from within one's community.</a:t>
            </a:r>
          </a:p>
          <a:p>
            <a:endParaRPr lang="en-US" dirty="0"/>
          </a:p>
        </p:txBody>
      </p:sp>
    </p:spTree>
    <p:extLst>
      <p:ext uri="{BB962C8B-B14F-4D97-AF65-F5344CB8AC3E}">
        <p14:creationId xmlns:p14="http://schemas.microsoft.com/office/powerpoint/2010/main" val="2622029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40956-A724-4808-A9BD-C32A163B04AC}"/>
              </a:ext>
            </a:extLst>
          </p:cNvPr>
          <p:cNvSpPr>
            <a:spLocks noGrp="1"/>
          </p:cNvSpPr>
          <p:nvPr>
            <p:ph type="title"/>
          </p:nvPr>
        </p:nvSpPr>
        <p:spPr/>
        <p:txBody>
          <a:bodyPr/>
          <a:lstStyle/>
          <a:p>
            <a:endParaRPr lang="en-US" dirty="0"/>
          </a:p>
        </p:txBody>
      </p:sp>
      <p:pic>
        <p:nvPicPr>
          <p:cNvPr id="11" name="Content Placeholder 10">
            <a:extLst>
              <a:ext uri="{FF2B5EF4-FFF2-40B4-BE49-F238E27FC236}">
                <a16:creationId xmlns:a16="http://schemas.microsoft.com/office/drawing/2014/main" id="{6403FE7A-5343-43FE-A518-158C354BC301}"/>
              </a:ext>
            </a:extLst>
          </p:cNvP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302375" y="2816420"/>
            <a:ext cx="5384800" cy="3217473"/>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9" name="Content Placeholder 8">
            <a:extLst>
              <a:ext uri="{FF2B5EF4-FFF2-40B4-BE49-F238E27FC236}">
                <a16:creationId xmlns:a16="http://schemas.microsoft.com/office/drawing/2014/main" id="{F21945C8-068F-45F7-945B-FAC02D19FD79}"/>
              </a:ext>
            </a:extLst>
          </p:cNvPr>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bwMode="auto">
          <a:xfrm>
            <a:off x="504825" y="274638"/>
            <a:ext cx="5384800" cy="358986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29588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Calisto MT" panose="02040603050505030304" pitchFamily="18" charset="0"/>
              </a:rPr>
              <a:t>Ramadan</a:t>
            </a:r>
            <a:r>
              <a:rPr lang="en-US" b="1" dirty="0"/>
              <a:t> </a:t>
            </a:r>
          </a:p>
        </p:txBody>
      </p:sp>
      <p:sp>
        <p:nvSpPr>
          <p:cNvPr id="3" name="Content Placeholder 2"/>
          <p:cNvSpPr>
            <a:spLocks noGrp="1"/>
          </p:cNvSpPr>
          <p:nvPr>
            <p:ph idx="1"/>
          </p:nvPr>
        </p:nvSpPr>
        <p:spPr/>
        <p:txBody>
          <a:bodyPr>
            <a:normAutofit fontScale="92500" lnSpcReduction="10000"/>
          </a:bodyPr>
          <a:lstStyle/>
          <a:p>
            <a:pPr>
              <a:buFont typeface="Wingdings" panose="05000000000000000000" pitchFamily="2" charset="2"/>
              <a:buChar char="q"/>
            </a:pPr>
            <a:r>
              <a:rPr lang="en-US" dirty="0">
                <a:latin typeface="Calisto MT" panose="02040603050505030304" pitchFamily="18" charset="0"/>
              </a:rPr>
              <a:t>Ramadan is the monthly fasting to practice increased self discipline and the time of increased prayer and charity </a:t>
            </a:r>
          </a:p>
          <a:p>
            <a:pPr>
              <a:buFont typeface="Wingdings" panose="05000000000000000000" pitchFamily="2" charset="2"/>
              <a:buChar char="q"/>
            </a:pPr>
            <a:r>
              <a:rPr lang="en-US" dirty="0">
                <a:latin typeface="Calisto MT" panose="02040603050505030304" pitchFamily="18" charset="0"/>
              </a:rPr>
              <a:t>1.8 billion around the world participate except those suffering from an illness, travelling, elderly and the young,  pregnant, breastfeeding, or diabetic </a:t>
            </a:r>
          </a:p>
          <a:p>
            <a:pPr>
              <a:buFont typeface="Wingdings" panose="05000000000000000000" pitchFamily="2" charset="2"/>
              <a:buChar char="q"/>
            </a:pPr>
            <a:r>
              <a:rPr lang="en-US" dirty="0">
                <a:latin typeface="Calisto MT" panose="02040603050505030304" pitchFamily="18" charset="0"/>
              </a:rPr>
              <a:t>Fasting will begin  the evening of May 15 2018 and go to the evening of June 14 2018</a:t>
            </a:r>
          </a:p>
          <a:p>
            <a:pPr>
              <a:buFont typeface="Wingdings" panose="05000000000000000000" pitchFamily="2" charset="2"/>
              <a:buChar char="q"/>
            </a:pPr>
            <a:r>
              <a:rPr lang="en-US" dirty="0">
                <a:latin typeface="Calisto MT" panose="02040603050505030304" pitchFamily="18" charset="0"/>
              </a:rPr>
              <a:t>During this time participants will eat after the sun goes down and before the sun goes up – not eating or drinking during the day, including water </a:t>
            </a:r>
          </a:p>
          <a:p>
            <a:endParaRPr lang="en-US" dirty="0"/>
          </a:p>
          <a:p>
            <a:endParaRPr lang="en-US" dirty="0"/>
          </a:p>
          <a:p>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1B7C7-F2A2-4FE6-BC1D-BB0412217E51}"/>
              </a:ext>
            </a:extLst>
          </p:cNvPr>
          <p:cNvSpPr>
            <a:spLocks noGrp="1"/>
          </p:cNvSpPr>
          <p:nvPr>
            <p:ph type="title"/>
          </p:nvPr>
        </p:nvSpPr>
        <p:spPr/>
        <p:txBody>
          <a:bodyPr/>
          <a:lstStyle/>
          <a:p>
            <a:endParaRPr lang="en-US" dirty="0"/>
          </a:p>
        </p:txBody>
      </p:sp>
      <p:pic>
        <p:nvPicPr>
          <p:cNvPr id="5" name="Content Placeholder 4">
            <a:extLst>
              <a:ext uri="{FF2B5EF4-FFF2-40B4-BE49-F238E27FC236}">
                <a16:creationId xmlns:a16="http://schemas.microsoft.com/office/drawing/2014/main" id="{254EF74A-7062-4CD9-B6D8-A1F0BA729380}"/>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217823" y="274638"/>
            <a:ext cx="10532239" cy="5926137"/>
          </a:xfrm>
          <a:prstGeom prst="rect">
            <a:avLst/>
          </a:prstGeom>
          <a:ln>
            <a:noFill/>
          </a:ln>
          <a:effectLst>
            <a:softEdge rad="112500"/>
          </a:effectLst>
        </p:spPr>
      </p:pic>
    </p:spTree>
    <p:extLst>
      <p:ext uri="{BB962C8B-B14F-4D97-AF65-F5344CB8AC3E}">
        <p14:creationId xmlns:p14="http://schemas.microsoft.com/office/powerpoint/2010/main" val="32213693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Calisto MT" panose="02040603050505030304" pitchFamily="18" charset="0"/>
              </a:rPr>
              <a:t>Ramadan and Epidemiology </a:t>
            </a:r>
          </a:p>
        </p:txBody>
      </p:sp>
      <p:sp>
        <p:nvSpPr>
          <p:cNvPr id="3" name="Content Placeholder 2"/>
          <p:cNvSpPr>
            <a:spLocks noGrp="1"/>
          </p:cNvSpPr>
          <p:nvPr>
            <p:ph idx="1"/>
          </p:nvPr>
        </p:nvSpPr>
        <p:spPr>
          <a:xfrm>
            <a:off x="609600" y="1325686"/>
            <a:ext cx="10972800" cy="4709160"/>
          </a:xfrm>
        </p:spPr>
        <p:txBody>
          <a:bodyPr>
            <a:normAutofit fontScale="85000" lnSpcReduction="20000"/>
          </a:bodyPr>
          <a:lstStyle/>
          <a:p>
            <a:pPr>
              <a:buNone/>
            </a:pPr>
            <a:endParaRPr lang="en-US" dirty="0">
              <a:latin typeface="Calisto MT" panose="02040603050505030304" pitchFamily="18" charset="0"/>
            </a:endParaRPr>
          </a:p>
          <a:p>
            <a:pPr>
              <a:buFont typeface="Wingdings" panose="05000000000000000000" pitchFamily="2" charset="2"/>
              <a:buChar char="q"/>
            </a:pPr>
            <a:r>
              <a:rPr lang="en-US" dirty="0">
                <a:latin typeface="Calisto MT" panose="02040603050505030304" pitchFamily="18" charset="0"/>
              </a:rPr>
              <a:t>During Ramadan there is an increase of dehydration because of not drinking anything during the day </a:t>
            </a:r>
          </a:p>
          <a:p>
            <a:pPr>
              <a:buFont typeface="Wingdings" panose="05000000000000000000" pitchFamily="2" charset="2"/>
              <a:buChar char="q"/>
            </a:pPr>
            <a:r>
              <a:rPr lang="en-US" dirty="0">
                <a:latin typeface="Calisto MT" panose="02040603050505030304" pitchFamily="18" charset="0"/>
              </a:rPr>
              <a:t>A study has shown that fasters tend to have more headaches and tend to experience more fatigue during Ramadan </a:t>
            </a:r>
          </a:p>
          <a:p>
            <a:pPr>
              <a:buFont typeface="Wingdings" panose="05000000000000000000" pitchFamily="2" charset="2"/>
              <a:buChar char="q"/>
            </a:pPr>
            <a:r>
              <a:rPr lang="en-US" dirty="0">
                <a:latin typeface="Calisto MT" panose="02040603050505030304" pitchFamily="18" charset="0"/>
              </a:rPr>
              <a:t>Sleep patterns can change during fasting because of the change in  eating patterns </a:t>
            </a:r>
          </a:p>
          <a:p>
            <a:pPr lvl="1">
              <a:buFont typeface="Wingdings" panose="05000000000000000000" pitchFamily="2" charset="2"/>
              <a:buChar char="§"/>
            </a:pPr>
            <a:r>
              <a:rPr lang="en-US" dirty="0">
                <a:latin typeface="Calisto MT" panose="02040603050505030304" pitchFamily="18" charset="0"/>
              </a:rPr>
              <a:t>Takes longer to fall asleep </a:t>
            </a:r>
          </a:p>
          <a:p>
            <a:pPr lvl="1">
              <a:buFont typeface="Wingdings" panose="05000000000000000000" pitchFamily="2" charset="2"/>
              <a:buChar char="§"/>
            </a:pPr>
            <a:r>
              <a:rPr lang="en-US" dirty="0">
                <a:latin typeface="Calisto MT" panose="02040603050505030304" pitchFamily="18" charset="0"/>
              </a:rPr>
              <a:t>Get less dream sleep or deep sleep which is needed to feel rejuvenated for the next day </a:t>
            </a:r>
          </a:p>
          <a:p>
            <a:pPr>
              <a:buFont typeface="Wingdings" panose="05000000000000000000" pitchFamily="2" charset="2"/>
              <a:buChar char="q"/>
            </a:pPr>
            <a:r>
              <a:rPr lang="en-US" dirty="0">
                <a:latin typeface="Calisto MT" panose="02040603050505030304" pitchFamily="18" charset="0"/>
              </a:rPr>
              <a:t>Fasting may cause complications with taking medications as well, something that needs to be addressed before beginning a fast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BEE821-8C44-4FC5-A20E-1FE44F1335D8}"/>
              </a:ext>
            </a:extLst>
          </p:cNvPr>
          <p:cNvSpPr>
            <a:spLocks noGrp="1"/>
          </p:cNvSpPr>
          <p:nvPr>
            <p:ph type="title"/>
          </p:nvPr>
        </p:nvSpPr>
        <p:spPr>
          <a:xfrm>
            <a:off x="996951" y="885829"/>
            <a:ext cx="5362229" cy="714375"/>
          </a:xfrm>
        </p:spPr>
        <p:txBody>
          <a:bodyPr>
            <a:normAutofit/>
          </a:bodyPr>
          <a:lstStyle/>
          <a:p>
            <a:pPr algn="ctr"/>
            <a:r>
              <a:rPr lang="en-US" sz="3600" dirty="0">
                <a:latin typeface="Calisto MT" panose="02040603050505030304" pitchFamily="18" charset="0"/>
              </a:rPr>
              <a:t>OBJECTIVES</a:t>
            </a:r>
          </a:p>
        </p:txBody>
      </p:sp>
      <p:sp>
        <p:nvSpPr>
          <p:cNvPr id="3" name="Subtitle 2">
            <a:extLst>
              <a:ext uri="{FF2B5EF4-FFF2-40B4-BE49-F238E27FC236}">
                <a16:creationId xmlns:a16="http://schemas.microsoft.com/office/drawing/2014/main" id="{6C5940AF-7764-470D-B5A9-6FA3D38659F3}"/>
              </a:ext>
            </a:extLst>
          </p:cNvPr>
          <p:cNvSpPr>
            <a:spLocks noGrp="1"/>
          </p:cNvSpPr>
          <p:nvPr>
            <p:ph type="body" sz="half" idx="2"/>
          </p:nvPr>
        </p:nvSpPr>
        <p:spPr>
          <a:xfrm>
            <a:off x="339727" y="1943104"/>
            <a:ext cx="7036328" cy="3819522"/>
          </a:xfrm>
        </p:spPr>
        <p:txBody>
          <a:bodyPr>
            <a:normAutofit fontScale="77500" lnSpcReduction="20000"/>
          </a:bodyPr>
          <a:lstStyle/>
          <a:p>
            <a:pPr marL="285750" indent="-285750" algn="l">
              <a:buFont typeface="Wingdings" panose="05000000000000000000" pitchFamily="2" charset="2"/>
              <a:buChar char="q"/>
            </a:pPr>
            <a:endParaRPr lang="en-US" sz="1800" dirty="0">
              <a:solidFill>
                <a:srgbClr val="FF0000"/>
              </a:solidFill>
              <a:latin typeface="Calisto MT" panose="02040603050505030304" pitchFamily="18" charset="0"/>
            </a:endParaRPr>
          </a:p>
          <a:p>
            <a:pPr marL="457200" indent="-457200" algn="l">
              <a:buFont typeface="Wingdings" panose="05000000000000000000" pitchFamily="2" charset="2"/>
              <a:buChar char="q"/>
            </a:pPr>
            <a:r>
              <a:rPr lang="en-US" sz="2800" dirty="0">
                <a:latin typeface="Calisto MT" panose="02040603050505030304" pitchFamily="18" charset="0"/>
              </a:rPr>
              <a:t>By the end of this presentation, you should:</a:t>
            </a:r>
          </a:p>
          <a:p>
            <a:pPr marL="457200" indent="-457200" algn="l">
              <a:buFont typeface="Wingdings" panose="05000000000000000000" pitchFamily="2" charset="2"/>
              <a:buChar char="q"/>
            </a:pPr>
            <a:r>
              <a:rPr lang="en-US" sz="2800" dirty="0">
                <a:latin typeface="Calisto MT" panose="02040603050505030304" pitchFamily="18" charset="0"/>
              </a:rPr>
              <a:t>Have a basic understanding of the Islamic culture</a:t>
            </a:r>
          </a:p>
          <a:p>
            <a:pPr marL="457200" indent="-457200" algn="l">
              <a:buFont typeface="Wingdings" panose="05000000000000000000" pitchFamily="2" charset="2"/>
              <a:buChar char="q"/>
            </a:pPr>
            <a:r>
              <a:rPr lang="en-US" sz="2800" dirty="0">
                <a:latin typeface="Calisto MT" panose="02040603050505030304" pitchFamily="18" charset="0"/>
              </a:rPr>
              <a:t>Be aware of any common health issues/diagnoses for Islamic people</a:t>
            </a:r>
          </a:p>
          <a:p>
            <a:pPr marL="457200" indent="-457200" algn="l">
              <a:buFont typeface="Wingdings" panose="05000000000000000000" pitchFamily="2" charset="2"/>
              <a:buChar char="q"/>
            </a:pPr>
            <a:r>
              <a:rPr lang="en-US" sz="2800" dirty="0">
                <a:latin typeface="Calisto MT" panose="02040603050505030304" pitchFamily="18" charset="0"/>
              </a:rPr>
              <a:t>Have an understanding of their value system, including health beliefs</a:t>
            </a:r>
          </a:p>
          <a:p>
            <a:pPr marL="457200" indent="-457200" algn="l">
              <a:buFont typeface="Wingdings" panose="05000000000000000000" pitchFamily="2" charset="2"/>
              <a:buChar char="q"/>
            </a:pPr>
            <a:r>
              <a:rPr lang="en-US" sz="2800" dirty="0">
                <a:latin typeface="Calisto MT" panose="02040603050505030304" pitchFamily="18" charset="0"/>
              </a:rPr>
              <a:t>Be informed of the cultural barriers to adopting a healthy lifestyle</a:t>
            </a:r>
          </a:p>
          <a:p>
            <a:pPr marL="457200" indent="-457200" algn="l">
              <a:buFont typeface="Wingdings" panose="05000000000000000000" pitchFamily="2" charset="2"/>
              <a:buChar char="q"/>
            </a:pPr>
            <a:r>
              <a:rPr lang="en-US" sz="2800" dirty="0">
                <a:latin typeface="Calisto MT" panose="02040603050505030304" pitchFamily="18" charset="0"/>
              </a:rPr>
              <a:t>Be aware of accessibility to and availability of competent health care delivery in Northeast Wisconsin</a:t>
            </a:r>
          </a:p>
          <a:p>
            <a:pPr marL="342900" indent="-342900" algn="l">
              <a:buFont typeface="Arial" panose="020B0604020202020204" pitchFamily="34" charset="0"/>
              <a:buChar char="•"/>
            </a:pPr>
            <a:endParaRPr lang="en-US" dirty="0"/>
          </a:p>
          <a:p>
            <a:pPr marL="342900" indent="-342900" algn="l">
              <a:buFont typeface="Arial" panose="020B0604020202020204" pitchFamily="34" charset="0"/>
              <a:buChar char="•"/>
            </a:pPr>
            <a:endParaRPr lang="en-US" dirty="0"/>
          </a:p>
        </p:txBody>
      </p:sp>
      <p:pic>
        <p:nvPicPr>
          <p:cNvPr id="5" name="Picture 4">
            <a:extLst>
              <a:ext uri="{FF2B5EF4-FFF2-40B4-BE49-F238E27FC236}">
                <a16:creationId xmlns:a16="http://schemas.microsoft.com/office/drawing/2014/main" id="{13520319-6740-4643-A781-A3F20484172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12626" y="1229033"/>
            <a:ext cx="3893573" cy="3893573"/>
          </a:xfrm>
          <a:prstGeom prst="rect">
            <a:avLst/>
          </a:prstGeom>
        </p:spPr>
      </p:pic>
    </p:spTree>
    <p:extLst>
      <p:ext uri="{BB962C8B-B14F-4D97-AF65-F5344CB8AC3E}">
        <p14:creationId xmlns:p14="http://schemas.microsoft.com/office/powerpoint/2010/main" val="32844510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B75B4-6C72-47A0-9EE6-349ED1C00387}"/>
              </a:ext>
            </a:extLst>
          </p:cNvPr>
          <p:cNvSpPr>
            <a:spLocks noGrp="1"/>
          </p:cNvSpPr>
          <p:nvPr>
            <p:ph type="title"/>
          </p:nvPr>
        </p:nvSpPr>
        <p:spPr/>
        <p:txBody>
          <a:bodyPr/>
          <a:lstStyle/>
          <a:p>
            <a:endParaRPr lang="en-US" dirty="0"/>
          </a:p>
        </p:txBody>
      </p:sp>
      <p:pic>
        <p:nvPicPr>
          <p:cNvPr id="5" name="Content Placeholder 4">
            <a:extLst>
              <a:ext uri="{FF2B5EF4-FFF2-40B4-BE49-F238E27FC236}">
                <a16:creationId xmlns:a16="http://schemas.microsoft.com/office/drawing/2014/main" id="{F99E261C-6822-4D4D-89E0-832B89077D90}"/>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61855" y="428889"/>
            <a:ext cx="10668292" cy="6000222"/>
          </a:xfrm>
        </p:spPr>
      </p:pic>
    </p:spTree>
    <p:extLst>
      <p:ext uri="{BB962C8B-B14F-4D97-AF65-F5344CB8AC3E}">
        <p14:creationId xmlns:p14="http://schemas.microsoft.com/office/powerpoint/2010/main" val="16088636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C6BF1-33D1-4E82-96B1-332864D87DD6}"/>
              </a:ext>
            </a:extLst>
          </p:cNvPr>
          <p:cNvSpPr>
            <a:spLocks noGrp="1"/>
          </p:cNvSpPr>
          <p:nvPr>
            <p:ph type="title"/>
          </p:nvPr>
        </p:nvSpPr>
        <p:spPr/>
        <p:txBody>
          <a:bodyPr/>
          <a:lstStyle/>
          <a:p>
            <a:r>
              <a:rPr lang="en-US" b="1" dirty="0">
                <a:latin typeface="Calisto MT" panose="02040603050505030304" pitchFamily="18" charset="0"/>
              </a:rPr>
              <a:t>Epidemiology of the Muslim Worl</a:t>
            </a:r>
            <a:r>
              <a:rPr lang="en-US" b="1" dirty="0"/>
              <a:t>d</a:t>
            </a:r>
          </a:p>
        </p:txBody>
      </p:sp>
      <p:sp>
        <p:nvSpPr>
          <p:cNvPr id="3" name="Content Placeholder 2">
            <a:extLst>
              <a:ext uri="{FF2B5EF4-FFF2-40B4-BE49-F238E27FC236}">
                <a16:creationId xmlns:a16="http://schemas.microsoft.com/office/drawing/2014/main" id="{D1F7E1B4-F319-419B-9A83-0BB0FD0406E9}"/>
              </a:ext>
            </a:extLst>
          </p:cNvPr>
          <p:cNvSpPr>
            <a:spLocks noGrp="1"/>
          </p:cNvSpPr>
          <p:nvPr>
            <p:ph idx="1"/>
          </p:nvPr>
        </p:nvSpPr>
        <p:spPr/>
        <p:txBody>
          <a:bodyPr>
            <a:normAutofit fontScale="92500" lnSpcReduction="20000"/>
          </a:bodyPr>
          <a:lstStyle/>
          <a:p>
            <a:pPr>
              <a:buFont typeface="Wingdings" panose="05000000000000000000" pitchFamily="2" charset="2"/>
              <a:buChar char="q"/>
            </a:pPr>
            <a:r>
              <a:rPr lang="en-US" dirty="0">
                <a:latin typeface="Calisto MT" panose="02040603050505030304" pitchFamily="18" charset="0"/>
              </a:rPr>
              <a:t>Epidemiology of Muslims depends largely on the region the religion is being practiced.</a:t>
            </a:r>
          </a:p>
          <a:p>
            <a:pPr>
              <a:buFont typeface="Wingdings" panose="05000000000000000000" pitchFamily="2" charset="2"/>
              <a:buChar char="q"/>
            </a:pPr>
            <a:r>
              <a:rPr lang="en-US" dirty="0">
                <a:latin typeface="Calisto MT" panose="02040603050505030304" pitchFamily="18" charset="0"/>
              </a:rPr>
              <a:t>The most common cause of morbidity among all Muslim countries is suicide, especially among young females who have been forced into arranged marriages rather than choosing their own spouse </a:t>
            </a:r>
          </a:p>
          <a:p>
            <a:pPr>
              <a:buFont typeface="Wingdings" panose="05000000000000000000" pitchFamily="2" charset="2"/>
              <a:buChar char="q"/>
            </a:pPr>
            <a:r>
              <a:rPr lang="en-US" dirty="0">
                <a:latin typeface="Calisto MT" panose="02040603050505030304" pitchFamily="18" charset="0"/>
              </a:rPr>
              <a:t>Developed nations are suffering from epidemics like polio (Nigeria), AIDS epidemic is prevailing in most Muslim countries and obesity (especially for women) in oil-rich countries.</a:t>
            </a:r>
          </a:p>
          <a:p>
            <a:pPr>
              <a:buFont typeface="Wingdings" panose="05000000000000000000" pitchFamily="2" charset="2"/>
              <a:buChar char="q"/>
            </a:pPr>
            <a:r>
              <a:rPr lang="en-US" dirty="0">
                <a:latin typeface="Calisto MT" panose="02040603050505030304" pitchFamily="18" charset="0"/>
              </a:rPr>
              <a:t>Cardiovascular disease cases are prevailing in the Muslim world compared to the rest of the countries.   </a:t>
            </a:r>
          </a:p>
        </p:txBody>
      </p:sp>
    </p:spTree>
    <p:extLst>
      <p:ext uri="{BB962C8B-B14F-4D97-AF65-F5344CB8AC3E}">
        <p14:creationId xmlns:p14="http://schemas.microsoft.com/office/powerpoint/2010/main" val="504600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819" y="274638"/>
            <a:ext cx="8360871" cy="1143000"/>
          </a:xfrm>
        </p:spPr>
        <p:txBody>
          <a:bodyPr/>
          <a:lstStyle/>
          <a:p>
            <a:r>
              <a:rPr lang="en-US" b="1" dirty="0">
                <a:latin typeface="Calisto MT" panose="02040603050505030304" pitchFamily="18" charset="0"/>
              </a:rPr>
              <a:t>Health Care Needs </a:t>
            </a:r>
          </a:p>
        </p:txBody>
      </p:sp>
      <p:sp>
        <p:nvSpPr>
          <p:cNvPr id="3" name="Content Placeholder 2"/>
          <p:cNvSpPr>
            <a:spLocks noGrp="1"/>
          </p:cNvSpPr>
          <p:nvPr>
            <p:ph idx="1"/>
          </p:nvPr>
        </p:nvSpPr>
        <p:spPr>
          <a:xfrm>
            <a:off x="166256" y="1233055"/>
            <a:ext cx="8437419" cy="5389417"/>
          </a:xfrm>
        </p:spPr>
        <p:txBody>
          <a:bodyPr>
            <a:normAutofit fontScale="92500"/>
          </a:bodyPr>
          <a:lstStyle/>
          <a:p>
            <a:pPr>
              <a:buFont typeface="Wingdings" panose="05000000000000000000" pitchFamily="2" charset="2"/>
              <a:buChar char="q"/>
            </a:pPr>
            <a:r>
              <a:rPr lang="en-US" dirty="0">
                <a:latin typeface="Calisto MT" panose="02040603050505030304" pitchFamily="18" charset="0"/>
              </a:rPr>
              <a:t>Many Islamic people prefer to be treated by someone of the same sex during medical procedures because it is prohibited to be alone in a closed space with someone who is not family </a:t>
            </a:r>
          </a:p>
          <a:p>
            <a:pPr marL="0" indent="0">
              <a:buNone/>
            </a:pPr>
            <a:endParaRPr lang="en-US" sz="1900" dirty="0">
              <a:latin typeface="Calisto MT" panose="02040603050505030304" pitchFamily="18" charset="0"/>
            </a:endParaRPr>
          </a:p>
          <a:p>
            <a:pPr>
              <a:buFont typeface="Wingdings" panose="05000000000000000000" pitchFamily="2" charset="2"/>
              <a:buChar char="q"/>
            </a:pPr>
            <a:r>
              <a:rPr lang="en-US" dirty="0">
                <a:latin typeface="Calisto MT" panose="02040603050505030304" pitchFamily="18" charset="0"/>
              </a:rPr>
              <a:t>In the Islamic culture, modesty is important. The heath care facility needs to understand by, </a:t>
            </a:r>
          </a:p>
          <a:p>
            <a:pPr lvl="1">
              <a:buFont typeface="Wingdings" panose="05000000000000000000" pitchFamily="2" charset="2"/>
              <a:buChar char="§"/>
            </a:pPr>
            <a:r>
              <a:rPr lang="en-US" dirty="0">
                <a:latin typeface="Calisto MT" panose="02040603050505030304" pitchFamily="18" charset="0"/>
              </a:rPr>
              <a:t>Keeping patient covered when with a non-mahram or someone who is not family by blood or marriage </a:t>
            </a:r>
          </a:p>
          <a:p>
            <a:pPr lvl="1">
              <a:buFont typeface="Wingdings" panose="05000000000000000000" pitchFamily="2" charset="2"/>
              <a:buChar char="§"/>
            </a:pPr>
            <a:r>
              <a:rPr lang="en-US" dirty="0">
                <a:latin typeface="Calisto MT" panose="02040603050505030304" pitchFamily="18" charset="0"/>
              </a:rPr>
              <a:t>During surgical procedures most women want to keep their modesty by covering their heads </a:t>
            </a:r>
          </a:p>
          <a:p>
            <a:endParaRPr lang="en-US" dirty="0"/>
          </a:p>
          <a:p>
            <a:endParaRPr lang="en-US" dirty="0"/>
          </a:p>
        </p:txBody>
      </p:sp>
      <p:pic>
        <p:nvPicPr>
          <p:cNvPr id="24578" name="Picture 2" descr="See the source image"/>
          <p:cNvPicPr>
            <a:picLocks noChangeAspect="1" noChangeArrowheads="1"/>
          </p:cNvPicPr>
          <p:nvPr/>
        </p:nvPicPr>
        <p:blipFill>
          <a:blip r:embed="rId2" cstate="print"/>
          <a:srcRect/>
          <a:stretch>
            <a:fillRect/>
          </a:stretch>
        </p:blipFill>
        <p:spPr bwMode="auto">
          <a:xfrm>
            <a:off x="8568690" y="1417638"/>
            <a:ext cx="3415491" cy="339891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Calisto MT" panose="02040603050505030304" pitchFamily="18" charset="0"/>
              </a:rPr>
              <a:t>Barriers to a Healthy Lifestyle </a:t>
            </a:r>
          </a:p>
        </p:txBody>
      </p:sp>
      <p:sp>
        <p:nvSpPr>
          <p:cNvPr id="3" name="Content Placeholder 2"/>
          <p:cNvSpPr>
            <a:spLocks noGrp="1"/>
          </p:cNvSpPr>
          <p:nvPr>
            <p:ph idx="1"/>
          </p:nvPr>
        </p:nvSpPr>
        <p:spPr/>
        <p:txBody>
          <a:bodyPr>
            <a:normAutofit fontScale="77500" lnSpcReduction="20000"/>
          </a:bodyPr>
          <a:lstStyle/>
          <a:p>
            <a:pPr marL="137160" indent="0">
              <a:buNone/>
            </a:pPr>
            <a:r>
              <a:rPr lang="en-US" dirty="0">
                <a:latin typeface="Calisto MT" panose="02040603050505030304" pitchFamily="18" charset="0"/>
              </a:rPr>
              <a:t>When treating people in the Islamic culture, it is important to respect their beliefs, although it may lead to barriers in their health. Some of these beliefs include:</a:t>
            </a:r>
          </a:p>
          <a:p>
            <a:pPr marL="137160" indent="0">
              <a:buNone/>
            </a:pPr>
            <a:endParaRPr lang="en-US" dirty="0">
              <a:latin typeface="Calisto MT" panose="02040603050505030304" pitchFamily="18" charset="0"/>
            </a:endParaRPr>
          </a:p>
          <a:p>
            <a:pPr>
              <a:buFont typeface="Wingdings" panose="05000000000000000000" pitchFamily="2" charset="2"/>
              <a:buChar char="q"/>
            </a:pPr>
            <a:r>
              <a:rPr lang="en-US" dirty="0">
                <a:latin typeface="Calisto MT" panose="02040603050505030304" pitchFamily="18" charset="0"/>
              </a:rPr>
              <a:t>Gender preference.</a:t>
            </a:r>
          </a:p>
          <a:p>
            <a:pPr>
              <a:buFont typeface="Wingdings" panose="05000000000000000000" pitchFamily="2" charset="2"/>
              <a:buChar char="q"/>
            </a:pPr>
            <a:r>
              <a:rPr lang="en-US" dirty="0">
                <a:latin typeface="Calisto MT" panose="02040603050505030304" pitchFamily="18" charset="0"/>
              </a:rPr>
              <a:t>Many women may not want to seek healthcare because they believe it is a sign of weakness.</a:t>
            </a:r>
          </a:p>
          <a:p>
            <a:pPr>
              <a:buFont typeface="Wingdings" panose="05000000000000000000" pitchFamily="2" charset="2"/>
              <a:buChar char="q"/>
            </a:pPr>
            <a:r>
              <a:rPr lang="en-US" dirty="0">
                <a:latin typeface="Calisto MT" panose="02040603050505030304" pitchFamily="18" charset="0"/>
              </a:rPr>
              <a:t>Do not resuscitate orders are consistent.</a:t>
            </a:r>
          </a:p>
          <a:p>
            <a:pPr>
              <a:buFont typeface="Wingdings" panose="05000000000000000000" pitchFamily="2" charset="2"/>
              <a:buChar char="q"/>
            </a:pPr>
            <a:r>
              <a:rPr lang="en-US" dirty="0">
                <a:latin typeface="Calisto MT" panose="02040603050505030304" pitchFamily="18" charset="0"/>
              </a:rPr>
              <a:t>Modesty </a:t>
            </a:r>
          </a:p>
          <a:p>
            <a:pPr>
              <a:buFont typeface="Wingdings" panose="05000000000000000000" pitchFamily="2" charset="2"/>
              <a:buChar char="q"/>
            </a:pPr>
            <a:r>
              <a:rPr lang="en-US" dirty="0">
                <a:latin typeface="Calisto MT" panose="02040603050505030304" pitchFamily="18" charset="0"/>
              </a:rPr>
              <a:t>May not seek professional care because of their belief in  spiritual healing like prayer and meditation.</a:t>
            </a:r>
          </a:p>
          <a:p>
            <a:pPr>
              <a:buFont typeface="Wingdings" panose="05000000000000000000" pitchFamily="2" charset="2"/>
              <a:buChar char="q"/>
            </a:pPr>
            <a:r>
              <a:rPr lang="en-US" dirty="0">
                <a:latin typeface="Calisto MT" panose="02040603050505030304" pitchFamily="18" charset="0"/>
              </a:rPr>
              <a:t>May believe illness is part of God’s plan and will delay seeking treatment.</a:t>
            </a:r>
          </a:p>
          <a:p>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listo MT" panose="02040603050505030304" pitchFamily="18" charset="0"/>
              </a:rPr>
              <a:t> </a:t>
            </a:r>
            <a:r>
              <a:rPr lang="en-US" b="1" dirty="0">
                <a:latin typeface="Calisto MT" panose="02040603050505030304" pitchFamily="18" charset="0"/>
              </a:rPr>
              <a:t>Health Barriers Related to Diet </a:t>
            </a:r>
          </a:p>
        </p:txBody>
      </p:sp>
      <p:sp>
        <p:nvSpPr>
          <p:cNvPr id="3" name="Content Placeholder 2"/>
          <p:cNvSpPr>
            <a:spLocks noGrp="1"/>
          </p:cNvSpPr>
          <p:nvPr>
            <p:ph idx="1"/>
          </p:nvPr>
        </p:nvSpPr>
        <p:spPr/>
        <p:txBody>
          <a:bodyPr>
            <a:normAutofit fontScale="85000" lnSpcReduction="10000"/>
          </a:bodyPr>
          <a:lstStyle/>
          <a:p>
            <a:pPr>
              <a:buFont typeface="Wingdings" panose="05000000000000000000" pitchFamily="2" charset="2"/>
              <a:buChar char="q"/>
            </a:pPr>
            <a:r>
              <a:rPr lang="en-US" dirty="0">
                <a:latin typeface="Calisto MT" panose="02040603050505030304" pitchFamily="18" charset="0"/>
              </a:rPr>
              <a:t>Because medications containing alcohol and pork by-products must be avoided by people of the Islamic culture, changes may need to be made in order to comply with their beliefs </a:t>
            </a:r>
          </a:p>
          <a:p>
            <a:pPr>
              <a:buFont typeface="Wingdings" panose="05000000000000000000" pitchFamily="2" charset="2"/>
              <a:buChar char="q"/>
            </a:pPr>
            <a:r>
              <a:rPr lang="en-US" dirty="0">
                <a:latin typeface="Calisto MT" panose="02040603050505030304" pitchFamily="18" charset="0"/>
              </a:rPr>
              <a:t>Medications that contain alcohol or pork by-products are not used unless it is a life saving drug or procedure that has no substitutes. </a:t>
            </a:r>
          </a:p>
          <a:p>
            <a:pPr>
              <a:buFont typeface="Wingdings" panose="05000000000000000000" pitchFamily="2" charset="2"/>
              <a:buChar char="q"/>
            </a:pPr>
            <a:r>
              <a:rPr lang="en-US" dirty="0">
                <a:latin typeface="Calisto MT" panose="02040603050505030304" pitchFamily="18" charset="0"/>
              </a:rPr>
              <a:t>While most prohibited foods are easy to identify, some foods may contain ingredients and additives that can make them prohibited. For example, because vanilla essence contains alcohol, foods containing vanilla essence are prohibited. Foods like ice cream or Jell-O may contain pork by-products like as gelatin, which is prohibited.</a:t>
            </a:r>
          </a:p>
          <a:p>
            <a:pPr>
              <a:buFont typeface="Wingdings" panose="05000000000000000000" pitchFamily="2" charset="2"/>
              <a:buChar char="q"/>
            </a:pPr>
            <a:endParaRPr lang="en-US" dirty="0">
              <a:latin typeface="Calisto MT" panose="02040603050505030304" pitchFamily="18" charset="0"/>
            </a:endParaRPr>
          </a:p>
          <a:p>
            <a:pPr>
              <a:buFont typeface="Wingdings" panose="05000000000000000000" pitchFamily="2" charset="2"/>
              <a:buChar char="q"/>
            </a:pPr>
            <a:endParaRPr lang="en-US" dirty="0">
              <a:latin typeface="Calisto MT" panose="02040603050505030304" pitchFamily="18" charset="0"/>
            </a:endParaRPr>
          </a:p>
        </p:txBody>
      </p:sp>
    </p:spTree>
    <p:extLst>
      <p:ext uri="{BB962C8B-B14F-4D97-AF65-F5344CB8AC3E}">
        <p14:creationId xmlns:p14="http://schemas.microsoft.com/office/powerpoint/2010/main" val="19166799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Calisto MT" panose="02040603050505030304" pitchFamily="18" charset="0"/>
              </a:rPr>
              <a:t>Barriers to a Healthy Lifestyle </a:t>
            </a:r>
          </a:p>
        </p:txBody>
      </p:sp>
      <p:sp>
        <p:nvSpPr>
          <p:cNvPr id="6" name="Text Placeholder 5">
            <a:extLst>
              <a:ext uri="{FF2B5EF4-FFF2-40B4-BE49-F238E27FC236}">
                <a16:creationId xmlns:a16="http://schemas.microsoft.com/office/drawing/2014/main" id="{6034457B-1E47-47A0-BA58-186FFAFD4726}"/>
              </a:ext>
            </a:extLst>
          </p:cNvPr>
          <p:cNvSpPr>
            <a:spLocks noGrp="1"/>
          </p:cNvSpPr>
          <p:nvPr>
            <p:ph type="body" idx="1"/>
          </p:nvPr>
        </p:nvSpPr>
        <p:spPr/>
        <p:txBody>
          <a:bodyPr/>
          <a:lstStyle/>
          <a:p>
            <a:endParaRPr lang="en-US" dirty="0"/>
          </a:p>
        </p:txBody>
      </p:sp>
      <p:sp>
        <p:nvSpPr>
          <p:cNvPr id="3" name="Content Placeholder 2"/>
          <p:cNvSpPr>
            <a:spLocks noGrp="1"/>
          </p:cNvSpPr>
          <p:nvPr>
            <p:ph sz="half" idx="2"/>
          </p:nvPr>
        </p:nvSpPr>
        <p:spPr/>
        <p:txBody>
          <a:bodyPr/>
          <a:lstStyle/>
          <a:p>
            <a:pPr marL="0" indent="0">
              <a:buNone/>
            </a:pPr>
            <a:r>
              <a:rPr lang="en-US" sz="2800" dirty="0">
                <a:latin typeface="Calisto MT" panose="02040603050505030304" pitchFamily="18" charset="0"/>
              </a:rPr>
              <a:t>To properly address the barriers of the Islamic community, our professionals should be educated on beliefs and practices. If Islamic teachings are integrated into our healthcare delivery, appropriate care can be provided and healthy behaviors can be promoted.</a:t>
            </a:r>
          </a:p>
          <a:p>
            <a:endParaRPr lang="en-US" dirty="0"/>
          </a:p>
        </p:txBody>
      </p:sp>
      <p:sp>
        <p:nvSpPr>
          <p:cNvPr id="7" name="Text Placeholder 6">
            <a:extLst>
              <a:ext uri="{FF2B5EF4-FFF2-40B4-BE49-F238E27FC236}">
                <a16:creationId xmlns:a16="http://schemas.microsoft.com/office/drawing/2014/main" id="{3B293972-34CD-455F-95DF-F92BB60EAD1A}"/>
              </a:ext>
            </a:extLst>
          </p:cNvPr>
          <p:cNvSpPr>
            <a:spLocks noGrp="1"/>
          </p:cNvSpPr>
          <p:nvPr>
            <p:ph type="body" sz="quarter" idx="3"/>
          </p:nvPr>
        </p:nvSpPr>
        <p:spPr/>
        <p:txBody>
          <a:bodyPr/>
          <a:lstStyle/>
          <a:p>
            <a:endParaRPr lang="en-US" dirty="0"/>
          </a:p>
        </p:txBody>
      </p:sp>
      <p:sp>
        <p:nvSpPr>
          <p:cNvPr id="8" name="Content Placeholder 7">
            <a:extLst>
              <a:ext uri="{FF2B5EF4-FFF2-40B4-BE49-F238E27FC236}">
                <a16:creationId xmlns:a16="http://schemas.microsoft.com/office/drawing/2014/main" id="{F80400B4-EA80-468E-BCC2-1444241AC3FA}"/>
              </a:ext>
            </a:extLst>
          </p:cNvPr>
          <p:cNvSpPr>
            <a:spLocks noGrp="1"/>
          </p:cNvSpPr>
          <p:nvPr>
            <p:ph sz="quarter" idx="4"/>
          </p:nvPr>
        </p:nvSpPr>
        <p:spPr/>
        <p:txBody>
          <a:bodyPr/>
          <a:lstStyle/>
          <a:p>
            <a:endParaRPr lang="en-US" dirty="0"/>
          </a:p>
        </p:txBody>
      </p:sp>
      <p:pic>
        <p:nvPicPr>
          <p:cNvPr id="5" name="Picture 4">
            <a:extLst>
              <a:ext uri="{FF2B5EF4-FFF2-40B4-BE49-F238E27FC236}">
                <a16:creationId xmlns:a16="http://schemas.microsoft.com/office/drawing/2014/main" id="{44DAFEA8-565F-4F3C-B87F-642E8DA1E22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93368" y="2292349"/>
            <a:ext cx="5159679" cy="3394075"/>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Calisto MT" panose="02040603050505030304" pitchFamily="18" charset="0"/>
              </a:rPr>
              <a:t>Availability in N.E.W.</a:t>
            </a:r>
          </a:p>
        </p:txBody>
      </p:sp>
      <p:sp>
        <p:nvSpPr>
          <p:cNvPr id="3" name="Text Placeholder 2"/>
          <p:cNvSpPr>
            <a:spLocks noGrp="1"/>
          </p:cNvSpPr>
          <p:nvPr>
            <p:ph type="body" idx="1"/>
          </p:nvPr>
        </p:nvSpPr>
        <p:spPr>
          <a:xfrm>
            <a:off x="609600" y="1535113"/>
            <a:ext cx="5386917" cy="639762"/>
          </a:xfrm>
        </p:spPr>
        <p:txBody>
          <a:bodyPr/>
          <a:lstStyle/>
          <a:p>
            <a:endParaRPr lang="en-US" dirty="0"/>
          </a:p>
        </p:txBody>
      </p:sp>
      <p:sp>
        <p:nvSpPr>
          <p:cNvPr id="4" name="Content Placeholder 3"/>
          <p:cNvSpPr>
            <a:spLocks noGrp="1"/>
          </p:cNvSpPr>
          <p:nvPr>
            <p:ph sz="half" idx="2"/>
          </p:nvPr>
        </p:nvSpPr>
        <p:spPr>
          <a:xfrm>
            <a:off x="609600" y="2174875"/>
            <a:ext cx="5386917" cy="3951288"/>
          </a:xfrm>
        </p:spPr>
        <p:txBody>
          <a:bodyPr>
            <a:normAutofit/>
          </a:bodyPr>
          <a:lstStyle/>
          <a:p>
            <a:pPr>
              <a:buFont typeface="Wingdings" panose="05000000000000000000" pitchFamily="2" charset="2"/>
              <a:buChar char="q"/>
            </a:pPr>
            <a:r>
              <a:rPr lang="en-US" sz="2000" dirty="0">
                <a:latin typeface="Calisto MT" panose="02040603050505030304" pitchFamily="18" charset="0"/>
              </a:rPr>
              <a:t>All healthcare facilities in N.E.W. have a non-discriminatory rule set in place where everybody is accepted no matter what their race, religion, or gender, etc. </a:t>
            </a:r>
          </a:p>
          <a:p>
            <a:pPr>
              <a:buFont typeface="Wingdings" panose="05000000000000000000" pitchFamily="2" charset="2"/>
              <a:buChar char="q"/>
            </a:pPr>
            <a:r>
              <a:rPr lang="en-US" sz="2000" dirty="0">
                <a:latin typeface="Calisto MT" panose="02040603050505030304" pitchFamily="18" charset="0"/>
              </a:rPr>
              <a:t>Language barriers should not be a problem at any healthcare facility due to available translators. </a:t>
            </a:r>
          </a:p>
          <a:p>
            <a:pPr>
              <a:buFont typeface="Wingdings" panose="05000000000000000000" pitchFamily="2" charset="2"/>
              <a:buChar char="q"/>
            </a:pPr>
            <a:r>
              <a:rPr lang="en-US" sz="2000" dirty="0">
                <a:latin typeface="Calisto MT" panose="02040603050505030304" pitchFamily="18" charset="0"/>
              </a:rPr>
              <a:t>If the patient prefers to be treated by a Muslim specific health facility they will have to travel to Milwaukee. The closest place that specializes in this religion is called Muslim Community and Healthcare Center.</a:t>
            </a:r>
          </a:p>
        </p:txBody>
      </p:sp>
      <p:sp>
        <p:nvSpPr>
          <p:cNvPr id="5" name="Text Placeholder 4"/>
          <p:cNvSpPr>
            <a:spLocks noGrp="1"/>
          </p:cNvSpPr>
          <p:nvPr>
            <p:ph type="body" sz="quarter" idx="3"/>
          </p:nvPr>
        </p:nvSpPr>
        <p:spPr>
          <a:xfrm>
            <a:off x="6193368" y="1535113"/>
            <a:ext cx="5389033" cy="639762"/>
          </a:xfrm>
        </p:spPr>
        <p:txBody>
          <a:bodyPr>
            <a:normAutofit fontScale="92500" lnSpcReduction="20000"/>
          </a:bodyPr>
          <a:lstStyle/>
          <a:p>
            <a:r>
              <a:rPr lang="en-US" dirty="0">
                <a:latin typeface="Calisto MT" panose="02040603050505030304" pitchFamily="18" charset="0"/>
              </a:rPr>
              <a:t>This is an example of the non-discriminatory act at Aurora BayCare.</a:t>
            </a:r>
          </a:p>
        </p:txBody>
      </p:sp>
      <p:pic>
        <p:nvPicPr>
          <p:cNvPr id="9" name="Content Placeholder 8"/>
          <p:cNvPicPr>
            <a:picLocks noGrp="1" noChangeAspect="1"/>
          </p:cNvPicPr>
          <p:nvPr>
            <p:ph sz="quarter" idx="4"/>
          </p:nvPr>
        </p:nvPicPr>
        <p:blipFill>
          <a:blip r:embed="rId2" cstate="print">
            <a:extLst>
              <a:ext uri="{28A0092B-C50C-407E-A947-70E740481C1C}">
                <a14:useLocalDpi xmlns:a14="http://schemas.microsoft.com/office/drawing/2010/main" val="0"/>
              </a:ext>
            </a:extLst>
          </a:blip>
          <a:stretch>
            <a:fillRect/>
          </a:stretch>
        </p:blipFill>
        <p:spPr>
          <a:xfrm>
            <a:off x="6192838" y="2167282"/>
            <a:ext cx="5389562" cy="3757268"/>
          </a:xfrm>
        </p:spPr>
      </p:pic>
    </p:spTree>
    <p:extLst>
      <p:ext uri="{BB962C8B-B14F-4D97-AF65-F5344CB8AC3E}">
        <p14:creationId xmlns:p14="http://schemas.microsoft.com/office/powerpoint/2010/main" val="21640289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Calisto MT" panose="02040603050505030304" pitchFamily="18" charset="0"/>
              </a:rPr>
              <a:t>Availability in N.E.W.</a:t>
            </a:r>
            <a:endParaRPr lang="en-US" dirty="0">
              <a:latin typeface="Calisto MT" panose="02040603050505030304" pitchFamily="18" charset="0"/>
            </a:endParaRPr>
          </a:p>
        </p:txBody>
      </p:sp>
      <p:sp>
        <p:nvSpPr>
          <p:cNvPr id="3" name="Text Placeholder 2"/>
          <p:cNvSpPr>
            <a:spLocks noGrp="1"/>
          </p:cNvSpPr>
          <p:nvPr>
            <p:ph type="body" idx="1"/>
          </p:nvPr>
        </p:nvSpPr>
        <p:spPr>
          <a:xfrm>
            <a:off x="1047127" y="5642768"/>
            <a:ext cx="4096373" cy="639762"/>
          </a:xfrm>
        </p:spPr>
        <p:txBody>
          <a:bodyPr>
            <a:normAutofit fontScale="92500"/>
          </a:bodyPr>
          <a:lstStyle/>
          <a:p>
            <a:r>
              <a:rPr lang="en-US" sz="1600" dirty="0">
                <a:latin typeface="Calisto MT" panose="02040603050505030304" pitchFamily="18" charset="0"/>
              </a:rPr>
              <a:t>This example from Bellin Health shows how</a:t>
            </a:r>
          </a:p>
          <a:p>
            <a:r>
              <a:rPr lang="en-US" sz="1600" dirty="0">
                <a:latin typeface="Calisto MT" panose="02040603050505030304" pitchFamily="18" charset="0"/>
              </a:rPr>
              <a:t> patients can select their language. </a:t>
            </a:r>
          </a:p>
        </p:txBody>
      </p:sp>
      <p:pic>
        <p:nvPicPr>
          <p:cNvPr id="7" name="Content Placeholder 6"/>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1287362" y="1215232"/>
            <a:ext cx="3160813" cy="4271169"/>
          </a:xfrm>
        </p:spPr>
      </p:pic>
      <p:sp>
        <p:nvSpPr>
          <p:cNvPr id="5" name="Text Placeholder 4"/>
          <p:cNvSpPr>
            <a:spLocks noGrp="1"/>
          </p:cNvSpPr>
          <p:nvPr>
            <p:ph type="body" sz="quarter" idx="3"/>
          </p:nvPr>
        </p:nvSpPr>
        <p:spPr>
          <a:xfrm>
            <a:off x="5924551" y="1215232"/>
            <a:ext cx="5657850" cy="404813"/>
          </a:xfrm>
        </p:spPr>
        <p:txBody>
          <a:bodyPr>
            <a:normAutofit/>
          </a:bodyPr>
          <a:lstStyle/>
          <a:p>
            <a:r>
              <a:rPr lang="en-US" sz="1800" dirty="0">
                <a:latin typeface="Calisto MT" panose="02040603050505030304" pitchFamily="18" charset="0"/>
              </a:rPr>
              <a:t>Muslim Community and Healthcare Center website.</a:t>
            </a:r>
          </a:p>
        </p:txBody>
      </p:sp>
      <p:pic>
        <p:nvPicPr>
          <p:cNvPr id="8" name="Content Placeholder 7"/>
          <p:cNvPicPr>
            <a:picLocks noGrp="1" noChangeAspect="1"/>
          </p:cNvPicPr>
          <p:nvPr>
            <p:ph sz="quarter" idx="4"/>
          </p:nvPr>
        </p:nvPicPr>
        <p:blipFill>
          <a:blip r:embed="rId3" cstate="print">
            <a:extLst>
              <a:ext uri="{28A0092B-C50C-407E-A947-70E740481C1C}">
                <a14:useLocalDpi xmlns:a14="http://schemas.microsoft.com/office/drawing/2010/main" val="0"/>
              </a:ext>
            </a:extLst>
          </a:blip>
          <a:stretch>
            <a:fillRect/>
          </a:stretch>
        </p:blipFill>
        <p:spPr>
          <a:xfrm>
            <a:off x="5002659" y="1776412"/>
            <a:ext cx="6579742" cy="4262437"/>
          </a:xfrm>
        </p:spPr>
      </p:pic>
    </p:spTree>
    <p:extLst>
      <p:ext uri="{BB962C8B-B14F-4D97-AF65-F5344CB8AC3E}">
        <p14:creationId xmlns:p14="http://schemas.microsoft.com/office/powerpoint/2010/main" val="11814171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7486" y="0"/>
            <a:ext cx="10972800" cy="1143000"/>
          </a:xfrm>
        </p:spPr>
        <p:txBody>
          <a:bodyPr/>
          <a:lstStyle/>
          <a:p>
            <a:r>
              <a:rPr lang="en-US" dirty="0">
                <a:latin typeface="Calisto MT" panose="02040603050505030304" pitchFamily="18" charset="0"/>
              </a:rPr>
              <a:t>Real Stories of Experiences with Aurora</a:t>
            </a:r>
          </a:p>
        </p:txBody>
      </p:sp>
      <p:sp>
        <p:nvSpPr>
          <p:cNvPr id="4" name="Content Placeholder 3"/>
          <p:cNvSpPr>
            <a:spLocks noGrp="1"/>
          </p:cNvSpPr>
          <p:nvPr>
            <p:ph sz="half" idx="2"/>
          </p:nvPr>
        </p:nvSpPr>
        <p:spPr>
          <a:xfrm>
            <a:off x="0" y="944890"/>
            <a:ext cx="12192000" cy="4986734"/>
          </a:xfrm>
        </p:spPr>
        <p:txBody>
          <a:bodyPr>
            <a:noAutofit/>
          </a:bodyPr>
          <a:lstStyle/>
          <a:p>
            <a:pPr marL="0" indent="0">
              <a:buNone/>
            </a:pPr>
            <a:r>
              <a:rPr lang="en-US" sz="2000" b="1" dirty="0">
                <a:latin typeface="Calisto MT" panose="02040603050505030304" pitchFamily="18" charset="0"/>
              </a:rPr>
              <a:t>Understanding and creativity provide for religious birthing experience - Walworth Community </a:t>
            </a:r>
          </a:p>
          <a:p>
            <a:pPr marL="0" indent="0">
              <a:buNone/>
            </a:pPr>
            <a:r>
              <a:rPr lang="en-US" sz="1600" dirty="0">
                <a:latin typeface="Calisto MT" panose="02040603050505030304" pitchFamily="18" charset="0"/>
              </a:rPr>
              <a:t>Modesty and childbirth usually do not go together. However, when a Muslim couple came into Aurora Lakeland Medical Center to have their child, the OB nurses and other staff showed a deep understanding of their cultural requirements and thought of creative ways to address their needs.  Female modesty is a basic principle of the Islamic culture. Women wear loose fitting clothes and head coverings in public. </a:t>
            </a:r>
            <a:br>
              <a:rPr lang="en-US" sz="1600" dirty="0">
                <a:latin typeface="Calisto MT" panose="02040603050505030304" pitchFamily="18" charset="0"/>
              </a:rPr>
            </a:br>
            <a:br>
              <a:rPr lang="en-US" sz="1600" dirty="0">
                <a:latin typeface="Calisto MT" panose="02040603050505030304" pitchFamily="18" charset="0"/>
              </a:rPr>
            </a:br>
            <a:r>
              <a:rPr lang="en-US" sz="1600" dirty="0">
                <a:latin typeface="Calisto MT" panose="02040603050505030304" pitchFamily="18" charset="0"/>
              </a:rPr>
              <a:t>After learning that the soon-to-be Mom normally wears a veil in public, Barb Greene, nurse extern, talked with them. The couple very openly shared their beliefs and their concerns about privacy. "Not only was I interested, but I also realized how important it was to them and how sensitive we needed to be," said Barb. The couple was particularly concerned about any men seeing her, as she would not be wearing her veil during her stay. </a:t>
            </a:r>
            <a:br>
              <a:rPr lang="en-US" sz="1600" dirty="0">
                <a:latin typeface="Calisto MT" panose="02040603050505030304" pitchFamily="18" charset="0"/>
              </a:rPr>
            </a:br>
            <a:br>
              <a:rPr lang="en-US" sz="1600" dirty="0">
                <a:latin typeface="Calisto MT" panose="02040603050505030304" pitchFamily="18" charset="0"/>
              </a:rPr>
            </a:br>
            <a:r>
              <a:rPr lang="en-US" sz="1600" dirty="0">
                <a:latin typeface="Calisto MT" panose="02040603050505030304" pitchFamily="18" charset="0"/>
              </a:rPr>
              <a:t>The staff started brainstorming ways to give her the privacy she required. They brought in a screen to cover the entry of her room, so when the door was opened, she was not immediately visible. </a:t>
            </a:r>
            <a:br>
              <a:rPr lang="en-US" sz="1600" dirty="0">
                <a:latin typeface="Calisto MT" panose="02040603050505030304" pitchFamily="18" charset="0"/>
              </a:rPr>
            </a:br>
            <a:br>
              <a:rPr lang="en-US" sz="1600" dirty="0">
                <a:latin typeface="Calisto MT" panose="02040603050505030304" pitchFamily="18" charset="0"/>
              </a:rPr>
            </a:br>
            <a:r>
              <a:rPr lang="en-US" sz="1600" dirty="0">
                <a:latin typeface="Calisto MT" panose="02040603050505030304" pitchFamily="18" charset="0"/>
              </a:rPr>
              <a:t>The nurses quickly realized there were many opportunities that men may enter the woman's room, such as food services staff with trays, laboratory technicians for blood draws, and volunteers with flowers or cards. They made urgent calls to the appropriate areas to assure that only women would be sent to the patient's room. </a:t>
            </a:r>
          </a:p>
          <a:p>
            <a:pPr marL="0" indent="0">
              <a:buNone/>
            </a:pPr>
            <a:br>
              <a:rPr lang="en-US" sz="1600" dirty="0">
                <a:latin typeface="Calisto MT" panose="02040603050505030304" pitchFamily="18" charset="0"/>
              </a:rPr>
            </a:br>
            <a:r>
              <a:rPr lang="en-US" sz="1600" dirty="0">
                <a:latin typeface="Calisto MT" panose="02040603050505030304" pitchFamily="18" charset="0"/>
              </a:rPr>
              <a:t>Also, when the woman received her epidural, the nursing staff made sure that only a small amount of her skin was visible to the caregiver. </a:t>
            </a:r>
            <a:br>
              <a:rPr lang="en-US" sz="1600" dirty="0">
                <a:latin typeface="Calisto MT" panose="02040603050505030304" pitchFamily="18" charset="0"/>
              </a:rPr>
            </a:br>
            <a:br>
              <a:rPr lang="en-US" sz="1600" dirty="0">
                <a:latin typeface="Calisto MT" panose="02040603050505030304" pitchFamily="18" charset="0"/>
              </a:rPr>
            </a:br>
            <a:r>
              <a:rPr lang="en-US" sz="1600" dirty="0">
                <a:latin typeface="Calisto MT" panose="02040603050505030304" pitchFamily="18" charset="0"/>
              </a:rPr>
              <a:t>The couple expressed their deepest feeling of appreciation to all the caregivers, stating that the entire Aurora staff showed very high professionalism and worked together as a team to satisfy their special needs. They are letting their family, friends, colleagues and neighbors know of the sensitive care they received at Aurora Health Care. </a:t>
            </a:r>
          </a:p>
          <a:p>
            <a:endParaRPr lang="en-US" sz="700" dirty="0"/>
          </a:p>
        </p:txBody>
      </p:sp>
      <p:sp>
        <p:nvSpPr>
          <p:cNvPr id="7" name="AutoShape 2" descr="Image result for muslim birth">
            <a:extLst>
              <a:ext uri="{FF2B5EF4-FFF2-40B4-BE49-F238E27FC236}">
                <a16:creationId xmlns:a16="http://schemas.microsoft.com/office/drawing/2014/main" id="{58F4B53C-50E4-43CC-A1E4-8B4B8A4D5DF7}"/>
              </a:ext>
            </a:extLst>
          </p:cNvPr>
          <p:cNvSpPr>
            <a:spLocks noChangeAspect="1" noChangeArrowheads="1"/>
          </p:cNvSpPr>
          <p:nvPr/>
        </p:nvSpPr>
        <p:spPr bwMode="auto">
          <a:xfrm>
            <a:off x="4802718" y="2524125"/>
            <a:ext cx="2781300" cy="18097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19160342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listo MT" panose="02040603050505030304" pitchFamily="18" charset="0"/>
              </a:rPr>
              <a:t>Real Stories of Experiences with Aurora</a:t>
            </a:r>
            <a:endParaRPr lang="en-US" dirty="0"/>
          </a:p>
        </p:txBody>
      </p:sp>
      <p:sp>
        <p:nvSpPr>
          <p:cNvPr id="6" name="Content Placeholder 5"/>
          <p:cNvSpPr>
            <a:spLocks noGrp="1"/>
          </p:cNvSpPr>
          <p:nvPr>
            <p:ph sz="quarter" idx="4"/>
          </p:nvPr>
        </p:nvSpPr>
        <p:spPr>
          <a:xfrm>
            <a:off x="1045030" y="1782990"/>
            <a:ext cx="5756366" cy="3977730"/>
          </a:xfrm>
        </p:spPr>
        <p:txBody>
          <a:bodyPr>
            <a:normAutofit fontScale="70000" lnSpcReduction="20000"/>
          </a:bodyPr>
          <a:lstStyle/>
          <a:p>
            <a:pPr marL="0" indent="0">
              <a:buNone/>
            </a:pPr>
            <a:r>
              <a:rPr lang="en-US" sz="3600" b="1" dirty="0">
                <a:latin typeface="Calisto MT" panose="02040603050505030304" pitchFamily="18" charset="0"/>
              </a:rPr>
              <a:t>Embracing other cultures - Aurora Medical Center – Oshkosh</a:t>
            </a:r>
          </a:p>
          <a:p>
            <a:pPr marL="0" indent="0">
              <a:buNone/>
            </a:pPr>
            <a:r>
              <a:rPr lang="en-US" dirty="0">
                <a:latin typeface="Calisto MT" panose="02040603050505030304" pitchFamily="18" charset="0"/>
              </a:rPr>
              <a:t>An eastern Indian couple was blessed with the gift of a child here in our unit. According to their customs they have two special rites that involved the parents as well as the baby’s grandparents. </a:t>
            </a:r>
          </a:p>
          <a:p>
            <a:pPr marL="0" indent="0">
              <a:buNone/>
            </a:pPr>
            <a:br>
              <a:rPr lang="en-US" dirty="0">
                <a:latin typeface="Calisto MT" panose="02040603050505030304" pitchFamily="18" charset="0"/>
              </a:rPr>
            </a:br>
            <a:r>
              <a:rPr lang="en-US" dirty="0">
                <a:latin typeface="Calisto MT" panose="02040603050505030304" pitchFamily="18" charset="0"/>
              </a:rPr>
              <a:t>Our nurses in Labor &amp; Delivery worked with this couple so they could perform these rituals, which were so important to their culture. One was a breastfeeding ritual that involved the grandparents and the other was an incense burning and blessing. Everything turned out so very well because our staff did all in their power to make sure that the patients emotional and spiritual welfare was also taken care of while here.</a:t>
            </a:r>
          </a:p>
          <a:p>
            <a:pPr marL="0" indent="0">
              <a:buNone/>
            </a:pPr>
            <a:r>
              <a:rPr lang="en-US" dirty="0">
                <a:latin typeface="Calisto MT" panose="02040603050505030304" pitchFamily="18" charset="0"/>
              </a:rPr>
              <a:t>https://iconnect.aurora.org/DotNetNuke/Default.aspx?tabid=4820</a:t>
            </a:r>
          </a:p>
          <a:p>
            <a:endParaRPr lang="en-US" dirty="0"/>
          </a:p>
          <a:p>
            <a:endParaRPr lang="en-US" dirty="0"/>
          </a:p>
        </p:txBody>
      </p:sp>
      <p:pic>
        <p:nvPicPr>
          <p:cNvPr id="7" name="Picture 6">
            <a:extLst>
              <a:ext uri="{FF2B5EF4-FFF2-40B4-BE49-F238E27FC236}">
                <a16:creationId xmlns:a16="http://schemas.microsoft.com/office/drawing/2014/main" id="{84D256FD-6250-4356-83D4-AE9551B1C21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63940" y="2010929"/>
            <a:ext cx="4726646" cy="3122773"/>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BA0C1F-C8F7-4344-9FEF-E81EBB07C4CE}"/>
              </a:ext>
            </a:extLst>
          </p:cNvPr>
          <p:cNvSpPr>
            <a:spLocks noGrp="1"/>
          </p:cNvSpPr>
          <p:nvPr>
            <p:ph type="title"/>
          </p:nvPr>
        </p:nvSpPr>
        <p:spPr/>
        <p:txBody>
          <a:bodyPr>
            <a:normAutofit fontScale="90000"/>
          </a:bodyPr>
          <a:lstStyle/>
          <a:p>
            <a:pPr algn="ctr"/>
            <a:r>
              <a:rPr lang="en-US" b="1" dirty="0">
                <a:latin typeface="Calisto MT" panose="02040603050505030304" pitchFamily="18" charset="0"/>
              </a:rPr>
              <a:t>OVERVIEW OF THE ISLAMIC CULTURE</a:t>
            </a:r>
          </a:p>
        </p:txBody>
      </p:sp>
      <p:sp>
        <p:nvSpPr>
          <p:cNvPr id="3" name="Content Placeholder 2">
            <a:extLst>
              <a:ext uri="{FF2B5EF4-FFF2-40B4-BE49-F238E27FC236}">
                <a16:creationId xmlns:a16="http://schemas.microsoft.com/office/drawing/2014/main" id="{EA6C2B77-A59F-4E1F-B229-F4111D526ECB}"/>
              </a:ext>
            </a:extLst>
          </p:cNvPr>
          <p:cNvSpPr>
            <a:spLocks noGrp="1"/>
          </p:cNvSpPr>
          <p:nvPr>
            <p:ph idx="1"/>
          </p:nvPr>
        </p:nvSpPr>
        <p:spPr/>
        <p:txBody>
          <a:bodyPr>
            <a:normAutofit fontScale="92500" lnSpcReduction="20000"/>
          </a:bodyPr>
          <a:lstStyle/>
          <a:p>
            <a:pPr marL="0" indent="0">
              <a:buNone/>
            </a:pPr>
            <a:r>
              <a:rPr lang="en-US" dirty="0">
                <a:latin typeface="Calisto MT" panose="02040603050505030304" pitchFamily="18" charset="0"/>
              </a:rPr>
              <a:t>With over one billion followers, Islam is the world’s second largest and fastest growing religion. People who follow the practices of Islam are called Muslims. They live in every country of the world.  Islam began in Arabia, however, only about one fourth of Islamic people live in the Middle East and several million live in the United States. Over half of the world’s Muslims live in South and Southeast Asia, with the highest concentration in Indonesia, India, Bangladesh and Pakistan. Because of the increasing number of Muslims living in the United States, it’s important for healthcare providers to understand and be sensitive to the Islamic culture to ensure quality health care services are provided.</a:t>
            </a:r>
          </a:p>
        </p:txBody>
      </p:sp>
    </p:spTree>
    <p:extLst>
      <p:ext uri="{BB962C8B-B14F-4D97-AF65-F5344CB8AC3E}">
        <p14:creationId xmlns:p14="http://schemas.microsoft.com/office/powerpoint/2010/main" val="18326120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8AE4D-43FB-4B3E-900D-25786E9FDB45}"/>
              </a:ext>
            </a:extLst>
          </p:cNvPr>
          <p:cNvSpPr>
            <a:spLocks noGrp="1"/>
          </p:cNvSpPr>
          <p:nvPr>
            <p:ph type="title"/>
          </p:nvPr>
        </p:nvSpPr>
        <p:spPr/>
        <p:txBody>
          <a:bodyPr>
            <a:normAutofit/>
          </a:bodyPr>
          <a:lstStyle/>
          <a:p>
            <a:r>
              <a:rPr lang="en-US" sz="2800" b="0" i="1" dirty="0">
                <a:latin typeface="Calisto MT" panose="02040603050505030304" pitchFamily="18" charset="0"/>
              </a:rPr>
              <a:t>Works Cited </a:t>
            </a:r>
          </a:p>
        </p:txBody>
      </p:sp>
      <p:sp>
        <p:nvSpPr>
          <p:cNvPr id="3" name="Content Placeholder 2">
            <a:extLst>
              <a:ext uri="{FF2B5EF4-FFF2-40B4-BE49-F238E27FC236}">
                <a16:creationId xmlns:a16="http://schemas.microsoft.com/office/drawing/2014/main" id="{89072FAE-CF75-40C7-BEEF-55891E153F2D}"/>
              </a:ext>
            </a:extLst>
          </p:cNvPr>
          <p:cNvSpPr>
            <a:spLocks noGrp="1"/>
          </p:cNvSpPr>
          <p:nvPr>
            <p:ph idx="1"/>
          </p:nvPr>
        </p:nvSpPr>
        <p:spPr>
          <a:xfrm>
            <a:off x="548640" y="1254034"/>
            <a:ext cx="11033760" cy="5289641"/>
          </a:xfrm>
        </p:spPr>
        <p:txBody>
          <a:bodyPr>
            <a:normAutofit/>
          </a:bodyPr>
          <a:lstStyle/>
          <a:p>
            <a:pPr marL="137160" indent="0">
              <a:buNone/>
            </a:pPr>
            <a:r>
              <a:rPr lang="en-US" sz="2200" dirty="0">
                <a:latin typeface="Calisto MT" panose="02040603050505030304" pitchFamily="18" charset="0"/>
              </a:rPr>
              <a:t>“</a:t>
            </a:r>
            <a:r>
              <a:rPr lang="en-US" sz="1700" dirty="0">
                <a:latin typeface="Times New Roman" pitchFamily="18" charset="0"/>
                <a:cs typeface="Times New Roman" pitchFamily="18" charset="0"/>
              </a:rPr>
              <a:t>A Commitment to Community.” MCHC, mchcwi.org/.</a:t>
            </a:r>
          </a:p>
          <a:p>
            <a:pPr marL="137160" indent="0">
              <a:buNone/>
            </a:pPr>
            <a:r>
              <a:rPr lang="en-US" sz="1700" dirty="0">
                <a:latin typeface="Times New Roman" pitchFamily="18" charset="0"/>
                <a:cs typeface="Times New Roman" pitchFamily="18" charset="0"/>
              </a:rPr>
              <a:t>Culture Matters. Military Intelligence Professional Bulletin, (Jan-Mar 2005, Vol. 31 Issue 1) Van </a:t>
            </a:r>
            <a:r>
              <a:rPr lang="en-US" sz="1700" dirty="0" err="1">
                <a:latin typeface="Times New Roman" pitchFamily="18" charset="0"/>
                <a:cs typeface="Times New Roman" pitchFamily="18" charset="0"/>
              </a:rPr>
              <a:t>Otten</a:t>
            </a:r>
            <a:r>
              <a:rPr lang="en-US" sz="1700" dirty="0">
                <a:latin typeface="Times New Roman" pitchFamily="18" charset="0"/>
                <a:cs typeface="Times New Roman" pitchFamily="18" charset="0"/>
              </a:rPr>
              <a:t>, G.A. Retrieved 	from http://eds.a.ebscohost.com/eds/detail/detail?vid=0&amp;sid=ba14020e-d4db-4bdd-bc28-6 (Chart of </a:t>
            </a:r>
            <a:r>
              <a:rPr lang="en-US" sz="1700" dirty="0" err="1">
                <a:latin typeface="Times New Roman" pitchFamily="18" charset="0"/>
                <a:cs typeface="Times New Roman" pitchFamily="18" charset="0"/>
              </a:rPr>
              <a:t>muslim</a:t>
            </a:r>
            <a:r>
              <a:rPr lang="en-US" sz="1700" dirty="0">
                <a:latin typeface="Times New Roman" pitchFamily="18" charset="0"/>
                <a:cs typeface="Times New Roman" pitchFamily="18" charset="0"/>
              </a:rPr>
              <a:t> 	population)</a:t>
            </a:r>
          </a:p>
          <a:p>
            <a:pPr marL="137160" indent="0">
              <a:buNone/>
            </a:pPr>
            <a:r>
              <a:rPr lang="en-US" sz="1700" dirty="0">
                <a:latin typeface="Times New Roman" pitchFamily="18" charset="0"/>
                <a:cs typeface="Times New Roman" pitchFamily="18" charset="0"/>
              </a:rPr>
              <a:t>English Online, Articles in Easy Understandable English for Learners. Retrieved from http://www.english-o	</a:t>
            </a:r>
            <a:r>
              <a:rPr lang="en-US" sz="1700" dirty="0" err="1">
                <a:latin typeface="Times New Roman" pitchFamily="18" charset="0"/>
                <a:cs typeface="Times New Roman" pitchFamily="18" charset="0"/>
              </a:rPr>
              <a:t>nline.at</a:t>
            </a:r>
            <a:r>
              <a:rPr lang="en-US" sz="1700" dirty="0">
                <a:latin typeface="Times New Roman" pitchFamily="18" charset="0"/>
                <a:cs typeface="Times New Roman" pitchFamily="18" charset="0"/>
              </a:rPr>
              <a:t>/religion/</a:t>
            </a:r>
            <a:r>
              <a:rPr lang="en-US" sz="1700" dirty="0" err="1">
                <a:latin typeface="Times New Roman" pitchFamily="18" charset="0"/>
                <a:cs typeface="Times New Roman" pitchFamily="18" charset="0"/>
              </a:rPr>
              <a:t>islam</a:t>
            </a:r>
            <a:r>
              <a:rPr lang="en-US" sz="1700" dirty="0">
                <a:latin typeface="Times New Roman" pitchFamily="18" charset="0"/>
                <a:cs typeface="Times New Roman" pitchFamily="18" charset="0"/>
              </a:rPr>
              <a:t>/pillars-and-beliefsof-islam.htm, (</a:t>
            </a:r>
            <a:r>
              <a:rPr lang="en-US" sz="1700" dirty="0" err="1">
                <a:latin typeface="Times New Roman" pitchFamily="18" charset="0"/>
                <a:cs typeface="Times New Roman" pitchFamily="18" charset="0"/>
              </a:rPr>
              <a:t>n.d</a:t>
            </a:r>
            <a:r>
              <a:rPr lang="en-US" sz="1700" dirty="0">
                <a:latin typeface="Times New Roman" pitchFamily="18" charset="0"/>
                <a:cs typeface="Times New Roman" pitchFamily="18" charset="0"/>
              </a:rPr>
              <a:t>. and no author listed).</a:t>
            </a:r>
          </a:p>
          <a:p>
            <a:pPr marL="137160" indent="0">
              <a:buNone/>
            </a:pPr>
            <a:r>
              <a:rPr lang="en-US" sz="1700" dirty="0">
                <a:latin typeface="Times New Roman" pitchFamily="18" charset="0"/>
                <a:cs typeface="Times New Roman" pitchFamily="18" charset="0"/>
              </a:rPr>
              <a:t>“Health Care in Islamic History and Experience.” Health Care in Islamic History and Experience </a:t>
            </a:r>
            <a:r>
              <a:rPr lang="en-US" sz="1700" dirty="0" err="1">
                <a:latin typeface="Times New Roman" pitchFamily="18" charset="0"/>
                <a:cs typeface="Times New Roman" pitchFamily="18" charset="0"/>
              </a:rPr>
              <a:t>EthnoMed</a:t>
            </a:r>
            <a:r>
              <a:rPr lang="en-US" sz="1700" dirty="0">
                <a:latin typeface="Times New Roman" pitchFamily="18" charset="0"/>
                <a:cs typeface="Times New Roman" pitchFamily="18" charset="0"/>
              </a:rPr>
              <a:t>, 	ethnomed.org/cross-cultural-health/religion/health-care-in-</a:t>
            </a:r>
            <a:r>
              <a:rPr lang="en-US" sz="1700" dirty="0" err="1">
                <a:latin typeface="Times New Roman" pitchFamily="18" charset="0"/>
                <a:cs typeface="Times New Roman" pitchFamily="18" charset="0"/>
              </a:rPr>
              <a:t>islamic</a:t>
            </a:r>
            <a:r>
              <a:rPr lang="en-US" sz="1700" dirty="0">
                <a:latin typeface="Times New Roman" pitchFamily="18" charset="0"/>
                <a:cs typeface="Times New Roman" pitchFamily="18" charset="0"/>
              </a:rPr>
              <a:t>-history-and-experience.</a:t>
            </a:r>
          </a:p>
          <a:p>
            <a:pPr marL="137160" indent="0">
              <a:buNone/>
            </a:pPr>
            <a:r>
              <a:rPr lang="en-US" sz="1700" dirty="0">
                <a:latin typeface="Times New Roman" pitchFamily="18" charset="0"/>
                <a:cs typeface="Times New Roman" pitchFamily="18" charset="0"/>
              </a:rPr>
              <a:t>Koenig, H. G., Shohaib, S. A. (2014) </a:t>
            </a:r>
            <a:r>
              <a:rPr lang="en-US" sz="1700" i="1" dirty="0">
                <a:latin typeface="Times New Roman" pitchFamily="18" charset="0"/>
                <a:cs typeface="Times New Roman" pitchFamily="18" charset="0"/>
              </a:rPr>
              <a:t>Health and Well-Being in Islamic Societies Background, Research, and Applications. 	</a:t>
            </a:r>
            <a:r>
              <a:rPr lang="en-US" sz="1700" dirty="0">
                <a:latin typeface="Times New Roman" pitchFamily="18" charset="0"/>
                <a:cs typeface="Times New Roman" pitchFamily="18" charset="0"/>
              </a:rPr>
              <a:t>DOI:10.1007/978-3-319-05873-3    </a:t>
            </a:r>
          </a:p>
          <a:p>
            <a:pPr marL="137160" indent="0">
              <a:buNone/>
            </a:pPr>
            <a:r>
              <a:rPr lang="en-US" sz="1700" dirty="0">
                <a:latin typeface="Times New Roman" pitchFamily="18" charset="0"/>
                <a:cs typeface="Times New Roman" pitchFamily="18" charset="0"/>
              </a:rPr>
              <a:t>Khan, S. (2011, August 22).Fasting During the Month of Ramadan can Cause </a:t>
            </a:r>
            <a:r>
              <a:rPr lang="en-US" sz="1700" dirty="0" err="1">
                <a:latin typeface="Times New Roman" pitchFamily="18" charset="0"/>
                <a:cs typeface="Times New Roman" pitchFamily="18" charset="0"/>
              </a:rPr>
              <a:t>Headaches,Fatigue</a:t>
            </a:r>
            <a:r>
              <a:rPr lang="en-US" sz="1700" dirty="0">
                <a:latin typeface="Times New Roman" pitchFamily="18" charset="0"/>
                <a:cs typeface="Times New Roman" pitchFamily="18" charset="0"/>
              </a:rPr>
              <a:t> and Dehydration. The 	Washington Post. </a:t>
            </a:r>
          </a:p>
          <a:p>
            <a:pPr marL="137160" indent="0">
              <a:buNone/>
            </a:pPr>
            <a:r>
              <a:rPr lang="en-US" sz="1700" dirty="0">
                <a:latin typeface="Times New Roman" pitchFamily="18" charset="0"/>
                <a:cs typeface="Times New Roman" pitchFamily="18" charset="0"/>
              </a:rPr>
              <a:t>Laird, D. </a:t>
            </a:r>
            <a:r>
              <a:rPr lang="en-US" sz="1700" dirty="0" err="1">
                <a:latin typeface="Times New Roman" pitchFamily="18" charset="0"/>
                <a:cs typeface="Times New Roman" pitchFamily="18" charset="0"/>
              </a:rPr>
              <a:t>Amer</a:t>
            </a:r>
            <a:r>
              <a:rPr lang="en-US" sz="1700" dirty="0">
                <a:latin typeface="Times New Roman" pitchFamily="18" charset="0"/>
                <a:cs typeface="Times New Roman" pitchFamily="18" charset="0"/>
              </a:rPr>
              <a:t>, M. Barnett, E. Barnes, L. (2007, October) Muslim Patients and Heath Disparities in UK	 and the US. </a:t>
            </a:r>
          </a:p>
          <a:p>
            <a:pPr marL="137160" indent="0">
              <a:buNone/>
            </a:pPr>
            <a:r>
              <a:rPr lang="en-US" sz="1700" dirty="0">
                <a:latin typeface="Times New Roman" pitchFamily="18" charset="0"/>
                <a:cs typeface="Times New Roman" pitchFamily="18" charset="0"/>
              </a:rPr>
              <a:t>“</a:t>
            </a:r>
            <a:r>
              <a:rPr lang="en-US" sz="1700" dirty="0" err="1">
                <a:latin typeface="Times New Roman" pitchFamily="18" charset="0"/>
                <a:cs typeface="Times New Roman" pitchFamily="18" charset="0"/>
              </a:rPr>
              <a:t>Quora</a:t>
            </a:r>
            <a:r>
              <a:rPr lang="en-US" sz="1700" dirty="0">
                <a:latin typeface="Times New Roman" pitchFamily="18" charset="0"/>
                <a:cs typeface="Times New Roman" pitchFamily="18" charset="0"/>
              </a:rPr>
              <a:t>. Karol Emil Thornton-</a:t>
            </a:r>
            <a:r>
              <a:rPr lang="en-US" sz="1700" dirty="0" err="1">
                <a:latin typeface="Times New Roman" pitchFamily="18" charset="0"/>
                <a:cs typeface="Times New Roman" pitchFamily="18" charset="0"/>
              </a:rPr>
              <a:t>Remiszewski</a:t>
            </a:r>
            <a:r>
              <a:rPr lang="en-US" sz="1700" dirty="0">
                <a:latin typeface="Times New Roman" pitchFamily="18" charset="0"/>
                <a:cs typeface="Times New Roman" pitchFamily="18" charset="0"/>
              </a:rPr>
              <a:t>. (May 19, 2016). Retrieved from https://www.quora.com/What-languages-are	-most-widely-spoken-by-Muslims.</a:t>
            </a:r>
          </a:p>
          <a:p>
            <a:pPr marL="137160" indent="0">
              <a:buNone/>
            </a:pPr>
            <a:r>
              <a:rPr lang="en-US" sz="1700" dirty="0">
                <a:latin typeface="Times New Roman" pitchFamily="18" charset="0"/>
                <a:cs typeface="Times New Roman" pitchFamily="18" charset="0"/>
              </a:rPr>
              <a:t>Rabin, R. (2010, November 1) Respecting Muslim Patients Needs. New York Times. </a:t>
            </a:r>
          </a:p>
          <a:p>
            <a:pPr marL="137160" indent="0">
              <a:buNone/>
            </a:pPr>
            <a:endParaRPr lang="en-US" sz="2400" dirty="0">
              <a:latin typeface="Calisto MT" panose="02040603050505030304" pitchFamily="18" charset="0"/>
            </a:endParaRPr>
          </a:p>
          <a:p>
            <a:pPr marL="137160" indent="0">
              <a:buNone/>
            </a:pPr>
            <a:endParaRPr lang="en-US" sz="2400" dirty="0">
              <a:latin typeface="Calisto MT" panose="02040603050505030304" pitchFamily="18" charset="0"/>
            </a:endParaRPr>
          </a:p>
          <a:p>
            <a:pPr marL="137160" indent="0">
              <a:buNone/>
            </a:pPr>
            <a:endParaRPr lang="en-US" dirty="0"/>
          </a:p>
        </p:txBody>
      </p:sp>
    </p:spTree>
    <p:extLst>
      <p:ext uri="{BB962C8B-B14F-4D97-AF65-F5344CB8AC3E}">
        <p14:creationId xmlns:p14="http://schemas.microsoft.com/office/powerpoint/2010/main" val="12939082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D1A251E-CB88-42CE-9FCE-D45537E3E9CC}"/>
              </a:ext>
            </a:extLst>
          </p:cNvPr>
          <p:cNvSpPr>
            <a:spLocks noGrp="1"/>
          </p:cNvSpPr>
          <p:nvPr>
            <p:ph idx="1"/>
          </p:nvPr>
        </p:nvSpPr>
        <p:spPr>
          <a:xfrm>
            <a:off x="507674" y="485860"/>
            <a:ext cx="10972800" cy="6305465"/>
          </a:xfrm>
        </p:spPr>
        <p:txBody>
          <a:bodyPr>
            <a:normAutofit fontScale="25000" lnSpcReduction="20000"/>
          </a:bodyPr>
          <a:lstStyle/>
          <a:p>
            <a:pPr marL="0" indent="0">
              <a:lnSpc>
                <a:spcPct val="220000"/>
              </a:lnSpc>
              <a:buNone/>
            </a:pPr>
            <a:r>
              <a:rPr lang="en-US" sz="4800" dirty="0">
                <a:latin typeface="Times New Roman" pitchFamily="18" charset="0"/>
                <a:cs typeface="Times New Roman" pitchFamily="18" charset="0"/>
              </a:rPr>
              <a:t>Rights and Responsibilities.” Aurora BayCare Medical Center,  www.aurorabaycare.com/patient-and-visitor-information/rights-and-resposibilites.</a:t>
            </a:r>
          </a:p>
          <a:p>
            <a:pPr marL="0" indent="0">
              <a:lnSpc>
                <a:spcPct val="220000"/>
              </a:lnSpc>
              <a:buNone/>
            </a:pPr>
            <a:r>
              <a:rPr lang="en-US" sz="4800" dirty="0">
                <a:latin typeface="Times New Roman" pitchFamily="18" charset="0"/>
                <a:cs typeface="Times New Roman" pitchFamily="18" charset="0"/>
              </a:rPr>
              <a:t>Taheri. N. (2088, May 01). Health Care in Islamic History and Experience. Retrieved from http://ethnomed.org/cross-cultural-health/religion/health-	care-in-</a:t>
            </a:r>
            <a:r>
              <a:rPr lang="en-US" sz="4800" dirty="0" err="1">
                <a:latin typeface="Times New Roman" pitchFamily="18" charset="0"/>
                <a:cs typeface="Times New Roman" pitchFamily="18" charset="0"/>
              </a:rPr>
              <a:t>islamic</a:t>
            </a:r>
            <a:r>
              <a:rPr lang="en-US" sz="4800" dirty="0">
                <a:latin typeface="Times New Roman" pitchFamily="18" charset="0"/>
                <a:cs typeface="Times New Roman" pitchFamily="18" charset="0"/>
              </a:rPr>
              <a:t>-history-	and-experience.  </a:t>
            </a:r>
          </a:p>
          <a:p>
            <a:pPr marL="0" indent="0">
              <a:lnSpc>
                <a:spcPct val="220000"/>
              </a:lnSpc>
              <a:buNone/>
            </a:pPr>
            <a:r>
              <a:rPr lang="en-US" sz="4800" dirty="0">
                <a:latin typeface="Times New Roman" pitchFamily="18" charset="0"/>
                <a:cs typeface="Times New Roman" pitchFamily="18" charset="0"/>
              </a:rPr>
              <a:t>University of Chicago Medicine. (2011, August 12). Religious Beliefs Shape Health Care Attitudes Among US Muslims. </a:t>
            </a:r>
          </a:p>
          <a:p>
            <a:pPr marL="0" indent="0">
              <a:lnSpc>
                <a:spcPct val="220000"/>
              </a:lnSpc>
              <a:buNone/>
            </a:pPr>
            <a:r>
              <a:rPr lang="en-US" sz="4800" dirty="0">
                <a:latin typeface="Times New Roman" pitchFamily="18" charset="0"/>
                <a:cs typeface="Times New Roman" pitchFamily="18" charset="0"/>
              </a:rPr>
              <a:t>Western Journal of Medicine (WJM),( Nov 2000), retrieved from https://www.ncbi.nlm.nih.gov/pmc/articles/PMC1071164/.</a:t>
            </a:r>
          </a:p>
          <a:p>
            <a:pPr marL="0" indent="0">
              <a:lnSpc>
                <a:spcPct val="220000"/>
              </a:lnSpc>
              <a:buNone/>
            </a:pPr>
            <a:r>
              <a:rPr lang="en-US" sz="4800" dirty="0">
                <a:latin typeface="Times New Roman" pitchFamily="18" charset="0"/>
                <a:cs typeface="Times New Roman" pitchFamily="18" charset="0"/>
              </a:rPr>
              <a:t>When Culture or Religion Becomes a Barrier to Good Health Care.” Pittsburgh Post-Gazette,  www.post-gazette.com/news/health/2016/07/26/Fulbright-Scholar-from-	Duquesne-Studies-How-Islamic-Religion-and-Culture-Impacts-Breast-Cancer-Prevention/stories/201607190007.	</a:t>
            </a:r>
          </a:p>
          <a:p>
            <a:pPr marL="0" indent="0">
              <a:lnSpc>
                <a:spcPct val="220000"/>
              </a:lnSpc>
              <a:buNone/>
            </a:pPr>
            <a:r>
              <a:rPr lang="en-US" sz="4800" dirty="0">
                <a:latin typeface="Times New Roman" pitchFamily="18" charset="0"/>
                <a:cs typeface="Times New Roman" pitchFamily="18" charset="0"/>
              </a:rPr>
              <a:t>Zakir, N. (2011, July 19) In Islam, Is smoking Haram or Makruh? [video file]. Retrieved from https://www.youtube.com/watch?v=QMKfBm2P5Eo</a:t>
            </a:r>
          </a:p>
          <a:p>
            <a:pPr marL="0" indent="0">
              <a:lnSpc>
                <a:spcPct val="220000"/>
              </a:lnSpc>
              <a:buNone/>
            </a:pPr>
            <a:endParaRPr lang="en-US" sz="4800" dirty="0">
              <a:latin typeface="Arial" panose="020B0604020202020204" pitchFamily="34" charset="0"/>
              <a:cs typeface="Arial" panose="020B0604020202020204" pitchFamily="34" charset="0"/>
            </a:endParaRPr>
          </a:p>
          <a:p>
            <a:pPr marL="0" indent="0">
              <a:buNone/>
            </a:pPr>
            <a:r>
              <a:rPr lang="en-US" dirty="0"/>
              <a:t> </a:t>
            </a:r>
          </a:p>
          <a:p>
            <a:pPr marL="0" indent="0">
              <a:buNone/>
            </a:pPr>
            <a:r>
              <a:rPr lang="en-US" dirty="0"/>
              <a:t> </a:t>
            </a:r>
          </a:p>
          <a:p>
            <a:pPr marL="0" indent="0">
              <a:buNone/>
            </a:pPr>
            <a:r>
              <a:rPr lang="en-US" dirty="0"/>
              <a:t> </a:t>
            </a:r>
          </a:p>
          <a:p>
            <a:pPr marL="0" indent="0">
              <a:buNone/>
            </a:pPr>
            <a:r>
              <a:rPr lang="en-US" dirty="0"/>
              <a:t> </a:t>
            </a:r>
          </a:p>
          <a:p>
            <a:pPr marL="0" indent="0">
              <a:buNone/>
            </a:pPr>
            <a:r>
              <a:rPr lang="en-US" dirty="0"/>
              <a:t> </a:t>
            </a:r>
          </a:p>
          <a:p>
            <a:endParaRPr lang="en-US" dirty="0"/>
          </a:p>
        </p:txBody>
      </p:sp>
    </p:spTree>
    <p:extLst>
      <p:ext uri="{BB962C8B-B14F-4D97-AF65-F5344CB8AC3E}">
        <p14:creationId xmlns:p14="http://schemas.microsoft.com/office/powerpoint/2010/main" val="28887905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214A45-6A7D-4F4D-A21A-C2701E8C9A25}"/>
              </a:ext>
            </a:extLst>
          </p:cNvPr>
          <p:cNvSpPr>
            <a:spLocks noGrp="1"/>
          </p:cNvSpPr>
          <p:nvPr>
            <p:ph type="title"/>
          </p:nvPr>
        </p:nvSpPr>
        <p:spPr/>
        <p:txBody>
          <a:bodyPr>
            <a:normAutofit/>
          </a:bodyPr>
          <a:lstStyle/>
          <a:p>
            <a:r>
              <a:rPr lang="en-US" sz="3200" b="1" dirty="0">
                <a:latin typeface="Calisto MT" panose="02040603050505030304" pitchFamily="18" charset="0"/>
              </a:rPr>
              <a:t>MUSLIMS AROUND THE WORLD</a:t>
            </a:r>
          </a:p>
        </p:txBody>
      </p:sp>
      <p:pic>
        <p:nvPicPr>
          <p:cNvPr id="5" name="Content Placeholder 4">
            <a:extLst>
              <a:ext uri="{FF2B5EF4-FFF2-40B4-BE49-F238E27FC236}">
                <a16:creationId xmlns:a16="http://schemas.microsoft.com/office/drawing/2014/main" id="{2F9FDE72-B7D9-4377-AC94-B8EEDF2A6155}"/>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139446" y="1417638"/>
            <a:ext cx="7913107" cy="4055468"/>
          </a:xfrm>
        </p:spPr>
      </p:pic>
    </p:spTree>
    <p:extLst>
      <p:ext uri="{BB962C8B-B14F-4D97-AF65-F5344CB8AC3E}">
        <p14:creationId xmlns:p14="http://schemas.microsoft.com/office/powerpoint/2010/main" val="14990357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024B32-1352-45A6-9401-02531F5F0C3B}"/>
              </a:ext>
            </a:extLst>
          </p:cNvPr>
          <p:cNvSpPr>
            <a:spLocks noGrp="1"/>
          </p:cNvSpPr>
          <p:nvPr>
            <p:ph type="title"/>
          </p:nvPr>
        </p:nvSpPr>
        <p:spPr>
          <a:xfrm>
            <a:off x="839790" y="457200"/>
            <a:ext cx="5073332" cy="670560"/>
          </a:xfrm>
        </p:spPr>
        <p:txBody>
          <a:bodyPr>
            <a:normAutofit/>
          </a:bodyPr>
          <a:lstStyle/>
          <a:p>
            <a:pPr algn="ctr"/>
            <a:r>
              <a:rPr lang="en-US" sz="3200" dirty="0">
                <a:latin typeface="Calisto MT" panose="02040603050505030304" pitchFamily="18" charset="0"/>
              </a:rPr>
              <a:t>LANGUAGE</a:t>
            </a:r>
          </a:p>
        </p:txBody>
      </p:sp>
      <p:pic>
        <p:nvPicPr>
          <p:cNvPr id="9" name="Picture Placeholder 8">
            <a:extLst>
              <a:ext uri="{FF2B5EF4-FFF2-40B4-BE49-F238E27FC236}">
                <a16:creationId xmlns:a16="http://schemas.microsoft.com/office/drawing/2014/main" id="{E56AD8A5-83C3-4FC2-BAF9-84B6A0DD61BF}"/>
              </a:ext>
            </a:extLst>
          </p:cNvPr>
          <p:cNvPicPr>
            <a:picLocks noGrp="1" noChangeAspect="1"/>
          </p:cNvPicPr>
          <p:nvPr>
            <p:ph type="pic" idx="1"/>
          </p:nvPr>
        </p:nvPicPr>
        <p:blipFill>
          <a:blip r:embed="rId2" cstate="print">
            <a:extLst>
              <a:ext uri="{28A0092B-C50C-407E-A947-70E740481C1C}">
                <a14:useLocalDpi xmlns:a14="http://schemas.microsoft.com/office/drawing/2010/main" val="0"/>
              </a:ext>
            </a:extLst>
          </a:blip>
          <a:stretch>
            <a:fillRect/>
          </a:stretch>
        </p:blipFill>
        <p:spPr>
          <a:xfrm>
            <a:off x="6928236" y="1529799"/>
            <a:ext cx="4172383" cy="3582975"/>
          </a:xfrm>
        </p:spPr>
      </p:pic>
      <p:sp>
        <p:nvSpPr>
          <p:cNvPr id="3" name="Content Placeholder 2">
            <a:extLst>
              <a:ext uri="{FF2B5EF4-FFF2-40B4-BE49-F238E27FC236}">
                <a16:creationId xmlns:a16="http://schemas.microsoft.com/office/drawing/2014/main" id="{5F14DD0D-CF20-4D7F-86AD-DF1EA15DDA8B}"/>
              </a:ext>
            </a:extLst>
          </p:cNvPr>
          <p:cNvSpPr>
            <a:spLocks noGrp="1"/>
          </p:cNvSpPr>
          <p:nvPr>
            <p:ph type="body" sz="half" idx="2"/>
          </p:nvPr>
        </p:nvSpPr>
        <p:spPr>
          <a:xfrm>
            <a:off x="368302" y="1412875"/>
            <a:ext cx="6258639" cy="3926041"/>
          </a:xfrm>
        </p:spPr>
        <p:txBody>
          <a:bodyPr>
            <a:normAutofit fontScale="92500" lnSpcReduction="20000"/>
          </a:bodyPr>
          <a:lstStyle/>
          <a:p>
            <a:pPr marL="342900" indent="-342900" algn="l">
              <a:buFont typeface="Wingdings" panose="05000000000000000000" pitchFamily="2" charset="2"/>
              <a:buChar char="q"/>
            </a:pPr>
            <a:r>
              <a:rPr lang="en-US" sz="2400" dirty="0">
                <a:latin typeface="Calisto MT" panose="02040603050505030304" pitchFamily="18" charset="0"/>
              </a:rPr>
              <a:t>As mentioned earlier, Islamic people live all over the world. The original language spoken by Muslims is Arabic and although they still recite their prayers in the Arabic language, most Islamic people speak the local language wherever they happen to live.</a:t>
            </a:r>
          </a:p>
          <a:p>
            <a:pPr algn="l"/>
            <a:r>
              <a:rPr lang="en-US" sz="2400" dirty="0">
                <a:latin typeface="Calisto MT" panose="02040603050505030304" pitchFamily="18" charset="0"/>
              </a:rPr>
              <a:t>  </a:t>
            </a:r>
          </a:p>
          <a:p>
            <a:pPr marL="342900" indent="-342900" algn="l">
              <a:buFont typeface="Wingdings" panose="05000000000000000000" pitchFamily="2" charset="2"/>
              <a:buChar char="q"/>
            </a:pPr>
            <a:r>
              <a:rPr lang="en-US" sz="2400" dirty="0">
                <a:latin typeface="Calisto MT" panose="02040603050505030304" pitchFamily="18" charset="0"/>
              </a:rPr>
              <a:t>When providing health care services, it may be necessary to provide an interpreter. Most Islamic people prefer to have a same sex interpreter, especially in the health care setting. Much of this is due to modesty, especially if the issue is related to reproductive or sex organs.</a:t>
            </a:r>
          </a:p>
        </p:txBody>
      </p:sp>
    </p:spTree>
    <p:extLst>
      <p:ext uri="{BB962C8B-B14F-4D97-AF65-F5344CB8AC3E}">
        <p14:creationId xmlns:p14="http://schemas.microsoft.com/office/powerpoint/2010/main" val="28049046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A8C7E2-8406-4233-BF7A-880629E53935}"/>
              </a:ext>
            </a:extLst>
          </p:cNvPr>
          <p:cNvSpPr>
            <a:spLocks noGrp="1"/>
          </p:cNvSpPr>
          <p:nvPr>
            <p:ph type="title"/>
          </p:nvPr>
        </p:nvSpPr>
        <p:spPr/>
        <p:txBody>
          <a:bodyPr/>
          <a:lstStyle/>
          <a:p>
            <a:pPr algn="ctr"/>
            <a:r>
              <a:rPr lang="en-US" b="1" dirty="0">
                <a:latin typeface="Calisto MT" panose="02040603050505030304" pitchFamily="18" charset="0"/>
              </a:rPr>
              <a:t>PRINCIPLES OF ISLAM</a:t>
            </a:r>
          </a:p>
        </p:txBody>
      </p:sp>
      <p:sp>
        <p:nvSpPr>
          <p:cNvPr id="3" name="Content Placeholder 2">
            <a:extLst>
              <a:ext uri="{FF2B5EF4-FFF2-40B4-BE49-F238E27FC236}">
                <a16:creationId xmlns:a16="http://schemas.microsoft.com/office/drawing/2014/main" id="{B7938712-1AFE-4995-91D5-BF48D2016367}"/>
              </a:ext>
            </a:extLst>
          </p:cNvPr>
          <p:cNvSpPr>
            <a:spLocks noGrp="1"/>
          </p:cNvSpPr>
          <p:nvPr>
            <p:ph idx="1"/>
          </p:nvPr>
        </p:nvSpPr>
        <p:spPr/>
        <p:txBody>
          <a:bodyPr>
            <a:normAutofit lnSpcReduction="10000"/>
          </a:bodyPr>
          <a:lstStyle/>
          <a:p>
            <a:pPr>
              <a:buFont typeface="Wingdings" panose="05000000000000000000" pitchFamily="2" charset="2"/>
              <a:buChar char="q"/>
            </a:pPr>
            <a:r>
              <a:rPr lang="en-US" sz="2400" dirty="0">
                <a:latin typeface="Calisto MT" panose="02040603050505030304" pitchFamily="18" charset="0"/>
              </a:rPr>
              <a:t>Muslims prescribe to the belief that there is only one god, which they call Allah. They believe in many prophets (people chosen by God to speak for him) including Abraham and Moses. Although they believe in Jesus Christ, he is viewed as another prophet, not the Son of God. According to Islam, Muhammad received messages from Allah and delivered them to the people. He was the last and most perfect of Allah’s prophets.</a:t>
            </a:r>
          </a:p>
          <a:p>
            <a:pPr>
              <a:buFont typeface="Wingdings" panose="05000000000000000000" pitchFamily="2" charset="2"/>
              <a:buChar char="q"/>
            </a:pPr>
            <a:r>
              <a:rPr lang="en-US" sz="2400" dirty="0">
                <a:latin typeface="Calisto MT" panose="02040603050505030304" pitchFamily="18" charset="0"/>
              </a:rPr>
              <a:t>The word of Allah, as he told it to Muhammad, is recorded in the Qur’an or Koran, which is the holy book of Islam. Muslims believe the universe was created by Allah, all children are born free from sin and all people can find salvation on their own once God has chosen the way for them.</a:t>
            </a:r>
          </a:p>
          <a:p>
            <a:pPr>
              <a:buFont typeface="Wingdings" panose="05000000000000000000" pitchFamily="2" charset="2"/>
              <a:buChar char="q"/>
            </a:pPr>
            <a:r>
              <a:rPr lang="en-US" sz="2400" dirty="0">
                <a:latin typeface="Calisto MT" panose="02040603050505030304" pitchFamily="18" charset="0"/>
              </a:rPr>
              <a:t>Islam teaches that Allah always wants to forgive people’s sins and that on the Last Day, when the world comes to an end, each person will be judged and rewarded with heaven or punished with hell.</a:t>
            </a:r>
          </a:p>
          <a:p>
            <a:endParaRPr lang="en-US" dirty="0"/>
          </a:p>
        </p:txBody>
      </p:sp>
    </p:spTree>
    <p:extLst>
      <p:ext uri="{BB962C8B-B14F-4D97-AF65-F5344CB8AC3E}">
        <p14:creationId xmlns:p14="http://schemas.microsoft.com/office/powerpoint/2010/main" val="32533886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F3584-B497-4655-9EC7-8AC9A68B933E}"/>
              </a:ext>
            </a:extLst>
          </p:cNvPr>
          <p:cNvSpPr>
            <a:spLocks noGrp="1"/>
          </p:cNvSpPr>
          <p:nvPr>
            <p:ph type="title"/>
          </p:nvPr>
        </p:nvSpPr>
        <p:spPr/>
        <p:txBody>
          <a:bodyPr/>
          <a:lstStyle/>
          <a:p>
            <a:r>
              <a:rPr lang="en-US" b="1" dirty="0">
                <a:latin typeface="Calisto MT" panose="02040603050505030304" pitchFamily="18" charset="0"/>
              </a:rPr>
              <a:t>Values of Islam</a:t>
            </a:r>
          </a:p>
        </p:txBody>
      </p:sp>
      <p:sp>
        <p:nvSpPr>
          <p:cNvPr id="3" name="Content Placeholder 2">
            <a:extLst>
              <a:ext uri="{FF2B5EF4-FFF2-40B4-BE49-F238E27FC236}">
                <a16:creationId xmlns:a16="http://schemas.microsoft.com/office/drawing/2014/main" id="{8A454DDE-25CA-4F89-A488-95783CD958A9}"/>
              </a:ext>
            </a:extLst>
          </p:cNvPr>
          <p:cNvSpPr>
            <a:spLocks noGrp="1"/>
          </p:cNvSpPr>
          <p:nvPr>
            <p:ph idx="1"/>
          </p:nvPr>
        </p:nvSpPr>
        <p:spPr/>
        <p:txBody>
          <a:bodyPr/>
          <a:lstStyle/>
          <a:p>
            <a:pPr>
              <a:buFont typeface="Wingdings" panose="05000000000000000000" pitchFamily="2" charset="2"/>
              <a:buChar char="q"/>
            </a:pPr>
            <a:r>
              <a:rPr lang="en-US" sz="2400" i="1" dirty="0">
                <a:latin typeface="Calisto MT" panose="02040603050505030304" pitchFamily="18" charset="0"/>
              </a:rPr>
              <a:t>Ethical values</a:t>
            </a:r>
            <a:r>
              <a:rPr lang="en-US" sz="2400" dirty="0">
                <a:latin typeface="Calisto MT" panose="02040603050505030304" pitchFamily="18" charset="0"/>
              </a:rPr>
              <a:t>: Muslims value and are being judged by the relations they have with people who are close to them and by things that they have control over, excluding materialistic achievements.</a:t>
            </a:r>
          </a:p>
          <a:p>
            <a:endParaRPr lang="en-US" sz="2400" dirty="0">
              <a:latin typeface="Calisto MT" panose="02040603050505030304" pitchFamily="18" charset="0"/>
            </a:endParaRPr>
          </a:p>
          <a:p>
            <a:endParaRPr lang="en-US" sz="2400" dirty="0">
              <a:latin typeface="Calisto MT" panose="02040603050505030304" pitchFamily="18" charset="0"/>
            </a:endParaRPr>
          </a:p>
          <a:p>
            <a:pPr>
              <a:buFont typeface="Wingdings" panose="05000000000000000000" pitchFamily="2" charset="2"/>
              <a:buChar char="q"/>
            </a:pPr>
            <a:r>
              <a:rPr lang="en-US" sz="2400" i="1" dirty="0">
                <a:latin typeface="Calisto MT" panose="02040603050505030304" pitchFamily="18" charset="0"/>
              </a:rPr>
              <a:t>Family</a:t>
            </a:r>
            <a:r>
              <a:rPr lang="en-US" sz="2400" dirty="0">
                <a:latin typeface="Calisto MT" panose="02040603050505030304" pitchFamily="18" charset="0"/>
              </a:rPr>
              <a:t>: Is a fundamental of Muslim life. To care for a family and kinship group is the main objective for Muslims. In this culture every man must have a wife. Marriage is considered a religious practice.</a:t>
            </a:r>
          </a:p>
          <a:p>
            <a:endParaRPr lang="en-US" sz="2400" dirty="0">
              <a:latin typeface="Calisto MT" panose="02040603050505030304" pitchFamily="18" charset="0"/>
            </a:endParaRPr>
          </a:p>
        </p:txBody>
      </p:sp>
    </p:spTree>
    <p:extLst>
      <p:ext uri="{BB962C8B-B14F-4D97-AF65-F5344CB8AC3E}">
        <p14:creationId xmlns:p14="http://schemas.microsoft.com/office/powerpoint/2010/main" val="5292634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BF8A64-38D0-4C09-9514-3901B044D9C5}"/>
              </a:ext>
            </a:extLst>
          </p:cNvPr>
          <p:cNvSpPr>
            <a:spLocks noGrp="1"/>
          </p:cNvSpPr>
          <p:nvPr>
            <p:ph type="title"/>
          </p:nvPr>
        </p:nvSpPr>
        <p:spPr/>
        <p:txBody>
          <a:bodyPr/>
          <a:lstStyle/>
          <a:p>
            <a:r>
              <a:rPr lang="en-US" b="1" dirty="0">
                <a:latin typeface="Calisto MT" panose="02040603050505030304" pitchFamily="18" charset="0"/>
              </a:rPr>
              <a:t>Values of Islam </a:t>
            </a:r>
            <a:endParaRPr lang="en-US" b="1" i="1" dirty="0">
              <a:latin typeface="Calisto MT" panose="02040603050505030304" pitchFamily="18" charset="0"/>
            </a:endParaRPr>
          </a:p>
        </p:txBody>
      </p:sp>
      <p:sp>
        <p:nvSpPr>
          <p:cNvPr id="3" name="Content Placeholder 2">
            <a:extLst>
              <a:ext uri="{FF2B5EF4-FFF2-40B4-BE49-F238E27FC236}">
                <a16:creationId xmlns:a16="http://schemas.microsoft.com/office/drawing/2014/main" id="{802EBE9A-7390-4161-BE18-AAE7493435B4}"/>
              </a:ext>
            </a:extLst>
          </p:cNvPr>
          <p:cNvSpPr>
            <a:spLocks noGrp="1"/>
          </p:cNvSpPr>
          <p:nvPr>
            <p:ph idx="1"/>
          </p:nvPr>
        </p:nvSpPr>
        <p:spPr/>
        <p:txBody>
          <a:bodyPr>
            <a:normAutofit lnSpcReduction="10000"/>
          </a:bodyPr>
          <a:lstStyle/>
          <a:p>
            <a:pPr>
              <a:buFont typeface="Wingdings" panose="05000000000000000000" pitchFamily="2" charset="2"/>
              <a:buChar char="q"/>
            </a:pPr>
            <a:r>
              <a:rPr lang="en-US" sz="2400" i="1" dirty="0">
                <a:latin typeface="Calisto MT" panose="02040603050505030304" pitchFamily="18" charset="0"/>
              </a:rPr>
              <a:t>Positive attitudes:</a:t>
            </a:r>
            <a:r>
              <a:rPr lang="en-US" sz="2400" dirty="0">
                <a:latin typeface="Calisto MT" panose="02040603050505030304" pitchFamily="18" charset="0"/>
              </a:rPr>
              <a:t> Islamic culture discourages sadness, feelings of despair, or powerlessness. Most negative emotions are go against religious beliefs and are viewed as self-destructive qualities.</a:t>
            </a:r>
          </a:p>
          <a:p>
            <a:endParaRPr lang="en-US" sz="2400" dirty="0">
              <a:latin typeface="Calisto MT" panose="02040603050505030304" pitchFamily="18" charset="0"/>
            </a:endParaRPr>
          </a:p>
          <a:p>
            <a:pPr>
              <a:buFont typeface="Wingdings" panose="05000000000000000000" pitchFamily="2" charset="2"/>
              <a:buChar char="q"/>
            </a:pPr>
            <a:r>
              <a:rPr lang="en-US" sz="2400" i="1" dirty="0">
                <a:latin typeface="Calisto MT" panose="02040603050505030304" pitchFamily="18" charset="0"/>
              </a:rPr>
              <a:t>Work: </a:t>
            </a:r>
            <a:r>
              <a:rPr lang="en-US" sz="2400" dirty="0">
                <a:latin typeface="Calisto MT" panose="02040603050505030304" pitchFamily="18" charset="0"/>
              </a:rPr>
              <a:t>Muslims believe that any type of work is beneficial to a community and it increases the self-esteem, which contributes to better mental health of that person. </a:t>
            </a:r>
          </a:p>
          <a:p>
            <a:pPr marL="137160" indent="0">
              <a:buNone/>
            </a:pPr>
            <a:endParaRPr lang="en-US" sz="2400" dirty="0">
              <a:latin typeface="Calisto MT" panose="02040603050505030304" pitchFamily="18" charset="0"/>
            </a:endParaRPr>
          </a:p>
          <a:p>
            <a:pPr>
              <a:buFont typeface="Wingdings" panose="05000000000000000000" pitchFamily="2" charset="2"/>
              <a:buChar char="q"/>
            </a:pPr>
            <a:r>
              <a:rPr lang="en-US" sz="2400" i="1" dirty="0">
                <a:latin typeface="Calisto MT" panose="02040603050505030304" pitchFamily="18" charset="0"/>
              </a:rPr>
              <a:t>Polygamy: </a:t>
            </a:r>
            <a:r>
              <a:rPr lang="en-US" sz="2400" dirty="0">
                <a:latin typeface="Calisto MT" panose="02040603050505030304" pitchFamily="18" charset="0"/>
              </a:rPr>
              <a:t>Qur’an teaches that a male can have up to 5 wives, but each one has to be treated equally. Despite the teaching, many Islamic countries forbid polygamy as the mental health of women in polygamous relationships are worse than in monogamous. </a:t>
            </a:r>
          </a:p>
        </p:txBody>
      </p:sp>
    </p:spTree>
    <p:extLst>
      <p:ext uri="{BB962C8B-B14F-4D97-AF65-F5344CB8AC3E}">
        <p14:creationId xmlns:p14="http://schemas.microsoft.com/office/powerpoint/2010/main" val="8403253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CBF0F-12BE-495A-9B20-D2C607BF294A}"/>
              </a:ext>
            </a:extLst>
          </p:cNvPr>
          <p:cNvSpPr>
            <a:spLocks noGrp="1"/>
          </p:cNvSpPr>
          <p:nvPr>
            <p:ph type="title"/>
          </p:nvPr>
        </p:nvSpPr>
        <p:spPr/>
        <p:txBody>
          <a:bodyPr/>
          <a:lstStyle/>
          <a:p>
            <a:r>
              <a:rPr lang="en-US" b="1" dirty="0">
                <a:latin typeface="Calisto MT" panose="02040603050505030304" pitchFamily="18" charset="0"/>
              </a:rPr>
              <a:t>Values of Islam </a:t>
            </a:r>
          </a:p>
        </p:txBody>
      </p:sp>
      <p:sp>
        <p:nvSpPr>
          <p:cNvPr id="3" name="Content Placeholder 2">
            <a:extLst>
              <a:ext uri="{FF2B5EF4-FFF2-40B4-BE49-F238E27FC236}">
                <a16:creationId xmlns:a16="http://schemas.microsoft.com/office/drawing/2014/main" id="{831428EB-804B-426B-B06C-487F2FFAC430}"/>
              </a:ext>
            </a:extLst>
          </p:cNvPr>
          <p:cNvSpPr>
            <a:spLocks noGrp="1"/>
          </p:cNvSpPr>
          <p:nvPr>
            <p:ph idx="1"/>
          </p:nvPr>
        </p:nvSpPr>
        <p:spPr/>
        <p:txBody>
          <a:bodyPr>
            <a:normAutofit/>
          </a:bodyPr>
          <a:lstStyle/>
          <a:p>
            <a:pPr>
              <a:buFont typeface="Wingdings" panose="05000000000000000000" pitchFamily="2" charset="2"/>
              <a:buChar char="q"/>
            </a:pPr>
            <a:r>
              <a:rPr lang="en-US" sz="2400" i="1" dirty="0">
                <a:latin typeface="Calisto MT" panose="02040603050505030304" pitchFamily="18" charset="0"/>
              </a:rPr>
              <a:t>Adultery: </a:t>
            </a:r>
            <a:r>
              <a:rPr lang="en-US" sz="2400" dirty="0">
                <a:latin typeface="Calisto MT" panose="02040603050505030304" pitchFamily="18" charset="0"/>
              </a:rPr>
              <a:t>In Islam the adultery is forbidden and is punished by a physical infliction of 100 lashes.</a:t>
            </a:r>
          </a:p>
          <a:p>
            <a:pPr marL="0" indent="0">
              <a:buNone/>
            </a:pPr>
            <a:endParaRPr lang="en-US" sz="2400" dirty="0">
              <a:latin typeface="Calisto MT" panose="02040603050505030304" pitchFamily="18" charset="0"/>
            </a:endParaRPr>
          </a:p>
          <a:p>
            <a:pPr>
              <a:buFont typeface="Wingdings" panose="05000000000000000000" pitchFamily="2" charset="2"/>
              <a:buChar char="q"/>
            </a:pPr>
            <a:r>
              <a:rPr lang="en-US" sz="2400" i="1" dirty="0">
                <a:latin typeface="Calisto MT" panose="02040603050505030304" pitchFamily="18" charset="0"/>
              </a:rPr>
              <a:t>The use of intoxicants: </a:t>
            </a:r>
            <a:r>
              <a:rPr lang="en-US" sz="2400" dirty="0">
                <a:latin typeface="Calisto MT" panose="02040603050505030304" pitchFamily="18" charset="0"/>
              </a:rPr>
              <a:t>Is forbidden as it is viewed as self-distraction, thus it affects the community as a whole.</a:t>
            </a:r>
          </a:p>
          <a:p>
            <a:pPr marL="480060">
              <a:buFont typeface="Wingdings" panose="05000000000000000000" pitchFamily="2" charset="2"/>
              <a:buChar char="q"/>
            </a:pPr>
            <a:endParaRPr lang="en-US" sz="2400" i="1" dirty="0">
              <a:latin typeface="Calisto MT" panose="02040603050505030304" pitchFamily="18" charset="0"/>
            </a:endParaRPr>
          </a:p>
          <a:p>
            <a:pPr marL="480060">
              <a:buFont typeface="Wingdings" panose="05000000000000000000" pitchFamily="2" charset="2"/>
              <a:buChar char="q"/>
            </a:pPr>
            <a:r>
              <a:rPr lang="en-US" sz="2400" dirty="0">
                <a:latin typeface="Calisto MT" panose="02040603050505030304" pitchFamily="18" charset="0"/>
              </a:rPr>
              <a:t>Although Islam is the old religion and is “written in stone”, it has some fluency as Muslims incorporate newest scientific and social research in to their believes, as for example the use of tobacco. Findings proved the adverse effects of the use of tobacco and Islam incorporated this fact into their believes.  </a:t>
            </a:r>
          </a:p>
        </p:txBody>
      </p:sp>
    </p:spTree>
    <p:extLst>
      <p:ext uri="{BB962C8B-B14F-4D97-AF65-F5344CB8AC3E}">
        <p14:creationId xmlns:p14="http://schemas.microsoft.com/office/powerpoint/2010/main" val="39337826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5493</TotalTime>
  <Words>2516</Words>
  <Application>Microsoft Office PowerPoint</Application>
  <PresentationFormat>Widescreen</PresentationFormat>
  <Paragraphs>153</Paragraphs>
  <Slides>31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Arial</vt:lpstr>
      <vt:lpstr>Calibri</vt:lpstr>
      <vt:lpstr>Calisto MT</vt:lpstr>
      <vt:lpstr>Times New Roman</vt:lpstr>
      <vt:lpstr>Wingdings</vt:lpstr>
      <vt:lpstr>Office Theme</vt:lpstr>
      <vt:lpstr>PowerPoint Presentation</vt:lpstr>
      <vt:lpstr>OBJECTIVES</vt:lpstr>
      <vt:lpstr>OVERVIEW OF THE ISLAMIC CULTURE</vt:lpstr>
      <vt:lpstr>MUSLIMS AROUND THE WORLD</vt:lpstr>
      <vt:lpstr>LANGUAGE</vt:lpstr>
      <vt:lpstr>PRINCIPLES OF ISLAM</vt:lpstr>
      <vt:lpstr>Values of Islam</vt:lpstr>
      <vt:lpstr>Values of Islam </vt:lpstr>
      <vt:lpstr>Values of Islam </vt:lpstr>
      <vt:lpstr>DAILY LIFE AND PRACTICES</vt:lpstr>
      <vt:lpstr> DAILY LIFE AND PRACTICES  </vt:lpstr>
      <vt:lpstr>FAMILY STRUCTURE</vt:lpstr>
      <vt:lpstr>FAMILY STRUCTURE </vt:lpstr>
      <vt:lpstr>     FAMLY STRUCTURE </vt:lpstr>
      <vt:lpstr>FAMILY STRUCTURE </vt:lpstr>
      <vt:lpstr>PowerPoint Presentation</vt:lpstr>
      <vt:lpstr>Ramadan </vt:lpstr>
      <vt:lpstr>PowerPoint Presentation</vt:lpstr>
      <vt:lpstr>Ramadan and Epidemiology </vt:lpstr>
      <vt:lpstr>PowerPoint Presentation</vt:lpstr>
      <vt:lpstr>Epidemiology of the Muslim World</vt:lpstr>
      <vt:lpstr>Health Care Needs </vt:lpstr>
      <vt:lpstr>Barriers to a Healthy Lifestyle </vt:lpstr>
      <vt:lpstr> Health Barriers Related to Diet </vt:lpstr>
      <vt:lpstr>Barriers to a Healthy Lifestyle </vt:lpstr>
      <vt:lpstr>Availability in N.E.W.</vt:lpstr>
      <vt:lpstr>Availability in N.E.W.</vt:lpstr>
      <vt:lpstr>Real Stories of Experiences with Aurora</vt:lpstr>
      <vt:lpstr>Real Stories of Experiences with Aurora</vt:lpstr>
      <vt:lpstr>Works Cited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OBJECTIVES</dc:title>
  <dc:creator>Kari, Nadine L.</dc:creator>
  <cp:lastModifiedBy>Nadine Kari</cp:lastModifiedBy>
  <cp:revision>89</cp:revision>
  <dcterms:created xsi:type="dcterms:W3CDTF">2017-11-29T16:48:15Z</dcterms:created>
  <dcterms:modified xsi:type="dcterms:W3CDTF">2017-12-07T18:43:42Z</dcterms:modified>
</cp:coreProperties>
</file>